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2"/>
  </p:notesMasterIdLst>
  <p:sldIdLst>
    <p:sldId id="281" r:id="rId2"/>
    <p:sldId id="280" r:id="rId3"/>
    <p:sldId id="256" r:id="rId4"/>
    <p:sldId id="257" r:id="rId5"/>
    <p:sldId id="259" r:id="rId6"/>
    <p:sldId id="260" r:id="rId7"/>
    <p:sldId id="261" r:id="rId8"/>
    <p:sldId id="263" r:id="rId9"/>
    <p:sldId id="258" r:id="rId10"/>
    <p:sldId id="264" r:id="rId11"/>
    <p:sldId id="265" r:id="rId12"/>
    <p:sldId id="283" r:id="rId13"/>
    <p:sldId id="284" r:id="rId14"/>
    <p:sldId id="285" r:id="rId15"/>
    <p:sldId id="266" r:id="rId16"/>
    <p:sldId id="267" r:id="rId17"/>
    <p:sldId id="268" r:id="rId18"/>
    <p:sldId id="269" r:id="rId19"/>
    <p:sldId id="270" r:id="rId20"/>
    <p:sldId id="271" r:id="rId21"/>
    <p:sldId id="272" r:id="rId22"/>
    <p:sldId id="274" r:id="rId23"/>
    <p:sldId id="276" r:id="rId24"/>
    <p:sldId id="275" r:id="rId25"/>
    <p:sldId id="273" r:id="rId26"/>
    <p:sldId id="277" r:id="rId27"/>
    <p:sldId id="279" r:id="rId28"/>
    <p:sldId id="278" r:id="rId29"/>
    <p:sldId id="262" r:id="rId30"/>
    <p:sldId id="28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29"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E8749C-D58A-4B59-A703-656AC38800B1}"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95A9CD30-D899-4979-AA2B-9F6EDD6BADE4}">
      <dgm:prSet/>
      <dgm:spPr/>
      <dgm:t>
        <a:bodyPr/>
        <a:lstStyle/>
        <a:p>
          <a:r>
            <a:rPr lang="en-US"/>
            <a:t>Introduction</a:t>
          </a:r>
        </a:p>
      </dgm:t>
    </dgm:pt>
    <dgm:pt modelId="{9BA41123-E111-42D5-A4C0-52DAFB87A49E}" type="parTrans" cxnId="{8AFFE1A6-D190-48FF-9C60-43AC27AE6500}">
      <dgm:prSet/>
      <dgm:spPr/>
      <dgm:t>
        <a:bodyPr/>
        <a:lstStyle/>
        <a:p>
          <a:endParaRPr lang="en-US"/>
        </a:p>
      </dgm:t>
    </dgm:pt>
    <dgm:pt modelId="{1C7C6D57-4950-4060-B51C-7425A7700238}" type="sibTrans" cxnId="{8AFFE1A6-D190-48FF-9C60-43AC27AE6500}">
      <dgm:prSet/>
      <dgm:spPr/>
      <dgm:t>
        <a:bodyPr/>
        <a:lstStyle/>
        <a:p>
          <a:endParaRPr lang="en-US"/>
        </a:p>
      </dgm:t>
    </dgm:pt>
    <dgm:pt modelId="{A5123563-88EC-47BF-89AE-147CDA04676F}">
      <dgm:prSet/>
      <dgm:spPr/>
      <dgm:t>
        <a:bodyPr/>
        <a:lstStyle/>
        <a:p>
          <a:r>
            <a:rPr lang="en-US"/>
            <a:t>Problem Statement</a:t>
          </a:r>
        </a:p>
      </dgm:t>
    </dgm:pt>
    <dgm:pt modelId="{C7B3CEC6-4BB4-4D1B-957A-F1DB8FA5DF32}" type="parTrans" cxnId="{3772C03C-4908-4DCA-AD96-16FEA4C20DB2}">
      <dgm:prSet/>
      <dgm:spPr/>
      <dgm:t>
        <a:bodyPr/>
        <a:lstStyle/>
        <a:p>
          <a:endParaRPr lang="en-US"/>
        </a:p>
      </dgm:t>
    </dgm:pt>
    <dgm:pt modelId="{DB875185-FDEE-4951-9A7F-9F5D03DBA57C}" type="sibTrans" cxnId="{3772C03C-4908-4DCA-AD96-16FEA4C20DB2}">
      <dgm:prSet/>
      <dgm:spPr/>
      <dgm:t>
        <a:bodyPr/>
        <a:lstStyle/>
        <a:p>
          <a:endParaRPr lang="en-US"/>
        </a:p>
      </dgm:t>
    </dgm:pt>
    <dgm:pt modelId="{613E9598-5528-40FB-9F47-0F9B1A28E97D}">
      <dgm:prSet/>
      <dgm:spPr/>
      <dgm:t>
        <a:bodyPr/>
        <a:lstStyle/>
        <a:p>
          <a:r>
            <a:rPr lang="en-US"/>
            <a:t>Why this topic?</a:t>
          </a:r>
        </a:p>
      </dgm:t>
    </dgm:pt>
    <dgm:pt modelId="{A25D0F35-8FFA-4AA7-BE09-F630D5C47A76}" type="parTrans" cxnId="{A06B4858-9FF6-49F3-9DD5-CCF3F6B6CCA9}">
      <dgm:prSet/>
      <dgm:spPr/>
      <dgm:t>
        <a:bodyPr/>
        <a:lstStyle/>
        <a:p>
          <a:endParaRPr lang="en-US"/>
        </a:p>
      </dgm:t>
    </dgm:pt>
    <dgm:pt modelId="{0D800671-B108-4CCB-A4BE-F0B945D23B87}" type="sibTrans" cxnId="{A06B4858-9FF6-49F3-9DD5-CCF3F6B6CCA9}">
      <dgm:prSet/>
      <dgm:spPr/>
      <dgm:t>
        <a:bodyPr/>
        <a:lstStyle/>
        <a:p>
          <a:endParaRPr lang="en-US"/>
        </a:p>
      </dgm:t>
    </dgm:pt>
    <dgm:pt modelId="{443A2B30-56BA-47C1-8573-437721946CDD}">
      <dgm:prSet/>
      <dgm:spPr/>
      <dgm:t>
        <a:bodyPr/>
        <a:lstStyle/>
        <a:p>
          <a:r>
            <a:rPr lang="en-US"/>
            <a:t>What’s our solution</a:t>
          </a:r>
        </a:p>
      </dgm:t>
    </dgm:pt>
    <dgm:pt modelId="{CF0A8CC2-2746-4EEE-BE27-58A2328A7F78}" type="parTrans" cxnId="{5D5A1796-82BB-4B66-8458-56325FF31BA2}">
      <dgm:prSet/>
      <dgm:spPr/>
      <dgm:t>
        <a:bodyPr/>
        <a:lstStyle/>
        <a:p>
          <a:endParaRPr lang="en-US"/>
        </a:p>
      </dgm:t>
    </dgm:pt>
    <dgm:pt modelId="{C84759D6-F393-4980-8D34-1989517A2E99}" type="sibTrans" cxnId="{5D5A1796-82BB-4B66-8458-56325FF31BA2}">
      <dgm:prSet/>
      <dgm:spPr/>
      <dgm:t>
        <a:bodyPr/>
        <a:lstStyle/>
        <a:p>
          <a:endParaRPr lang="en-US"/>
        </a:p>
      </dgm:t>
    </dgm:pt>
    <dgm:pt modelId="{C71D6012-3C22-42D7-99F2-4FDB854A4EF9}">
      <dgm:prSet/>
      <dgm:spPr/>
      <dgm:t>
        <a:bodyPr/>
        <a:lstStyle/>
        <a:p>
          <a:r>
            <a:rPr lang="en-IN"/>
            <a:t>Objective</a:t>
          </a:r>
          <a:endParaRPr lang="en-US"/>
        </a:p>
      </dgm:t>
    </dgm:pt>
    <dgm:pt modelId="{B8429C4E-A9D1-41AA-99A4-9F0E982F8C6B}" type="parTrans" cxnId="{C146DD92-7047-43DC-96B6-C97907D54B2B}">
      <dgm:prSet/>
      <dgm:spPr/>
      <dgm:t>
        <a:bodyPr/>
        <a:lstStyle/>
        <a:p>
          <a:endParaRPr lang="en-US"/>
        </a:p>
      </dgm:t>
    </dgm:pt>
    <dgm:pt modelId="{53B0521B-F6A5-447C-80A8-49CF9749A65B}" type="sibTrans" cxnId="{C146DD92-7047-43DC-96B6-C97907D54B2B}">
      <dgm:prSet/>
      <dgm:spPr/>
      <dgm:t>
        <a:bodyPr/>
        <a:lstStyle/>
        <a:p>
          <a:endParaRPr lang="en-US"/>
        </a:p>
      </dgm:t>
    </dgm:pt>
    <dgm:pt modelId="{FB90D87B-A365-444B-BDF8-396E7F50BE3A}">
      <dgm:prSet/>
      <dgm:spPr/>
      <dgm:t>
        <a:bodyPr/>
        <a:lstStyle/>
        <a:p>
          <a:r>
            <a:rPr lang="en-IN" b="0" dirty="0" smtClean="0"/>
            <a:t>Assumptions and dependencies</a:t>
          </a:r>
          <a:endParaRPr lang="en-US" b="0" dirty="0"/>
        </a:p>
      </dgm:t>
    </dgm:pt>
    <dgm:pt modelId="{029C43CF-0D39-444D-BB2B-71A531D53B52}" type="parTrans" cxnId="{CDF76E7E-EE33-4E45-AEA1-8A3A7C934160}">
      <dgm:prSet/>
      <dgm:spPr/>
      <dgm:t>
        <a:bodyPr/>
        <a:lstStyle/>
        <a:p>
          <a:endParaRPr lang="en-US"/>
        </a:p>
      </dgm:t>
    </dgm:pt>
    <dgm:pt modelId="{0954B0FC-DAE7-4C46-AA53-0D97BCF7C877}" type="sibTrans" cxnId="{CDF76E7E-EE33-4E45-AEA1-8A3A7C934160}">
      <dgm:prSet/>
      <dgm:spPr/>
      <dgm:t>
        <a:bodyPr/>
        <a:lstStyle/>
        <a:p>
          <a:endParaRPr lang="en-US"/>
        </a:p>
      </dgm:t>
    </dgm:pt>
    <dgm:pt modelId="{B79836C9-5421-49D0-BAB6-761A57F67E40}">
      <dgm:prSet/>
      <dgm:spPr/>
      <dgm:t>
        <a:bodyPr/>
        <a:lstStyle/>
        <a:p>
          <a:r>
            <a:rPr lang="en-IN"/>
            <a:t>System Architecture </a:t>
          </a:r>
          <a:endParaRPr lang="en-US"/>
        </a:p>
      </dgm:t>
    </dgm:pt>
    <dgm:pt modelId="{5657D74E-D6D2-41CA-AC3B-8D94702F2D00}" type="parTrans" cxnId="{560B0340-9B25-47E0-87EA-BCC3BA54E591}">
      <dgm:prSet/>
      <dgm:spPr/>
      <dgm:t>
        <a:bodyPr/>
        <a:lstStyle/>
        <a:p>
          <a:endParaRPr lang="en-US"/>
        </a:p>
      </dgm:t>
    </dgm:pt>
    <dgm:pt modelId="{B55CCFE9-686B-4115-AF63-1AB92BE1F82C}" type="sibTrans" cxnId="{560B0340-9B25-47E0-87EA-BCC3BA54E591}">
      <dgm:prSet/>
      <dgm:spPr/>
      <dgm:t>
        <a:bodyPr/>
        <a:lstStyle/>
        <a:p>
          <a:endParaRPr lang="en-US"/>
        </a:p>
      </dgm:t>
    </dgm:pt>
    <dgm:pt modelId="{B8761091-4003-4224-870A-8F139203120A}">
      <dgm:prSet/>
      <dgm:spPr/>
      <dgm:t>
        <a:bodyPr/>
        <a:lstStyle/>
        <a:p>
          <a:r>
            <a:rPr lang="en-IN"/>
            <a:t>Data flow</a:t>
          </a:r>
          <a:endParaRPr lang="en-US"/>
        </a:p>
      </dgm:t>
    </dgm:pt>
    <dgm:pt modelId="{D8E78700-B23A-489D-8957-49A89C02F83E}" type="parTrans" cxnId="{008CCAAB-12FF-4AB8-80C5-63CD7B1765F6}">
      <dgm:prSet/>
      <dgm:spPr/>
      <dgm:t>
        <a:bodyPr/>
        <a:lstStyle/>
        <a:p>
          <a:endParaRPr lang="en-US"/>
        </a:p>
      </dgm:t>
    </dgm:pt>
    <dgm:pt modelId="{A8B644C5-3F89-49FB-A2A3-B99345DD3D7A}" type="sibTrans" cxnId="{008CCAAB-12FF-4AB8-80C5-63CD7B1765F6}">
      <dgm:prSet/>
      <dgm:spPr/>
      <dgm:t>
        <a:bodyPr/>
        <a:lstStyle/>
        <a:p>
          <a:endParaRPr lang="en-US"/>
        </a:p>
      </dgm:t>
    </dgm:pt>
    <dgm:pt modelId="{F83B2938-52A6-4D38-B5BD-B56A524E0253}">
      <dgm:prSet/>
      <dgm:spPr/>
      <dgm:t>
        <a:bodyPr/>
        <a:lstStyle/>
        <a:p>
          <a:r>
            <a:rPr lang="en-IN"/>
            <a:t>Future of the project</a:t>
          </a:r>
          <a:endParaRPr lang="en-US"/>
        </a:p>
      </dgm:t>
    </dgm:pt>
    <dgm:pt modelId="{9452866B-C2BB-4033-A31B-3E6296523187}" type="parTrans" cxnId="{5830B78C-B648-47CD-8CB3-B89806B7C444}">
      <dgm:prSet/>
      <dgm:spPr/>
      <dgm:t>
        <a:bodyPr/>
        <a:lstStyle/>
        <a:p>
          <a:endParaRPr lang="en-US"/>
        </a:p>
      </dgm:t>
    </dgm:pt>
    <dgm:pt modelId="{BE525B84-1976-4A29-AD81-6E1F9ED976D4}" type="sibTrans" cxnId="{5830B78C-B648-47CD-8CB3-B89806B7C444}">
      <dgm:prSet/>
      <dgm:spPr/>
      <dgm:t>
        <a:bodyPr/>
        <a:lstStyle/>
        <a:p>
          <a:endParaRPr lang="en-US"/>
        </a:p>
      </dgm:t>
    </dgm:pt>
    <dgm:pt modelId="{59F91087-E0C8-40CC-A474-90383A657C4E}" type="pres">
      <dgm:prSet presAssocID="{F3E8749C-D58A-4B59-A703-656AC38800B1}" presName="vert0" presStyleCnt="0">
        <dgm:presLayoutVars>
          <dgm:dir/>
          <dgm:animOne val="branch"/>
          <dgm:animLvl val="lvl"/>
        </dgm:presLayoutVars>
      </dgm:prSet>
      <dgm:spPr/>
      <dgm:t>
        <a:bodyPr/>
        <a:lstStyle/>
        <a:p>
          <a:endParaRPr lang="en-IN"/>
        </a:p>
      </dgm:t>
    </dgm:pt>
    <dgm:pt modelId="{525F778B-354B-48CC-BF74-0BEC1BA20BB8}" type="pres">
      <dgm:prSet presAssocID="{95A9CD30-D899-4979-AA2B-9F6EDD6BADE4}" presName="thickLine" presStyleLbl="alignNode1" presStyleIdx="0" presStyleCnt="9"/>
      <dgm:spPr/>
    </dgm:pt>
    <dgm:pt modelId="{6C6CE8C4-50B2-47AF-8CA8-3882F281BEE9}" type="pres">
      <dgm:prSet presAssocID="{95A9CD30-D899-4979-AA2B-9F6EDD6BADE4}" presName="horz1" presStyleCnt="0"/>
      <dgm:spPr/>
    </dgm:pt>
    <dgm:pt modelId="{8C599865-27DA-4F71-A1FA-744BA4F192EE}" type="pres">
      <dgm:prSet presAssocID="{95A9CD30-D899-4979-AA2B-9F6EDD6BADE4}" presName="tx1" presStyleLbl="revTx" presStyleIdx="0" presStyleCnt="9"/>
      <dgm:spPr/>
      <dgm:t>
        <a:bodyPr/>
        <a:lstStyle/>
        <a:p>
          <a:endParaRPr lang="en-IN"/>
        </a:p>
      </dgm:t>
    </dgm:pt>
    <dgm:pt modelId="{1044BBC2-8B19-40D5-B52A-744DB1930126}" type="pres">
      <dgm:prSet presAssocID="{95A9CD30-D899-4979-AA2B-9F6EDD6BADE4}" presName="vert1" presStyleCnt="0"/>
      <dgm:spPr/>
    </dgm:pt>
    <dgm:pt modelId="{42E70161-BC6E-4B87-9035-6A0B88468377}" type="pres">
      <dgm:prSet presAssocID="{A5123563-88EC-47BF-89AE-147CDA04676F}" presName="thickLine" presStyleLbl="alignNode1" presStyleIdx="1" presStyleCnt="9"/>
      <dgm:spPr/>
    </dgm:pt>
    <dgm:pt modelId="{CCB412F0-9FA5-4A6B-BC8E-A7CB9FC49D7E}" type="pres">
      <dgm:prSet presAssocID="{A5123563-88EC-47BF-89AE-147CDA04676F}" presName="horz1" presStyleCnt="0"/>
      <dgm:spPr/>
    </dgm:pt>
    <dgm:pt modelId="{827301FE-4E91-4DBC-AF9A-12B8E250FF59}" type="pres">
      <dgm:prSet presAssocID="{A5123563-88EC-47BF-89AE-147CDA04676F}" presName="tx1" presStyleLbl="revTx" presStyleIdx="1" presStyleCnt="9"/>
      <dgm:spPr/>
      <dgm:t>
        <a:bodyPr/>
        <a:lstStyle/>
        <a:p>
          <a:endParaRPr lang="en-IN"/>
        </a:p>
      </dgm:t>
    </dgm:pt>
    <dgm:pt modelId="{B3E0442D-ADB2-4BB9-9B32-92C927E5C16F}" type="pres">
      <dgm:prSet presAssocID="{A5123563-88EC-47BF-89AE-147CDA04676F}" presName="vert1" presStyleCnt="0"/>
      <dgm:spPr/>
    </dgm:pt>
    <dgm:pt modelId="{165F7132-92C2-402F-9319-6ADA2FA50190}" type="pres">
      <dgm:prSet presAssocID="{613E9598-5528-40FB-9F47-0F9B1A28E97D}" presName="thickLine" presStyleLbl="alignNode1" presStyleIdx="2" presStyleCnt="9"/>
      <dgm:spPr/>
    </dgm:pt>
    <dgm:pt modelId="{3B30032F-AEE1-4927-A39A-99A369F06BDF}" type="pres">
      <dgm:prSet presAssocID="{613E9598-5528-40FB-9F47-0F9B1A28E97D}" presName="horz1" presStyleCnt="0"/>
      <dgm:spPr/>
    </dgm:pt>
    <dgm:pt modelId="{15FBC16E-6939-4C39-969D-F8CCD3095A32}" type="pres">
      <dgm:prSet presAssocID="{613E9598-5528-40FB-9F47-0F9B1A28E97D}" presName="tx1" presStyleLbl="revTx" presStyleIdx="2" presStyleCnt="9"/>
      <dgm:spPr/>
      <dgm:t>
        <a:bodyPr/>
        <a:lstStyle/>
        <a:p>
          <a:endParaRPr lang="en-IN"/>
        </a:p>
      </dgm:t>
    </dgm:pt>
    <dgm:pt modelId="{6E4C8B5C-4D2A-4D91-84DB-EF35CA18E91D}" type="pres">
      <dgm:prSet presAssocID="{613E9598-5528-40FB-9F47-0F9B1A28E97D}" presName="vert1" presStyleCnt="0"/>
      <dgm:spPr/>
    </dgm:pt>
    <dgm:pt modelId="{35E656F3-11C5-40E8-AFDB-A6E90F565212}" type="pres">
      <dgm:prSet presAssocID="{443A2B30-56BA-47C1-8573-437721946CDD}" presName="thickLine" presStyleLbl="alignNode1" presStyleIdx="3" presStyleCnt="9"/>
      <dgm:spPr/>
    </dgm:pt>
    <dgm:pt modelId="{D4ED0708-D734-4C65-9FC6-1CA61943FB89}" type="pres">
      <dgm:prSet presAssocID="{443A2B30-56BA-47C1-8573-437721946CDD}" presName="horz1" presStyleCnt="0"/>
      <dgm:spPr/>
    </dgm:pt>
    <dgm:pt modelId="{7796019E-F986-46C8-A5AA-FC845EEAD312}" type="pres">
      <dgm:prSet presAssocID="{443A2B30-56BA-47C1-8573-437721946CDD}" presName="tx1" presStyleLbl="revTx" presStyleIdx="3" presStyleCnt="9"/>
      <dgm:spPr/>
      <dgm:t>
        <a:bodyPr/>
        <a:lstStyle/>
        <a:p>
          <a:endParaRPr lang="en-IN"/>
        </a:p>
      </dgm:t>
    </dgm:pt>
    <dgm:pt modelId="{F7CEC0B3-DA65-46B4-9612-E9D17895EC8F}" type="pres">
      <dgm:prSet presAssocID="{443A2B30-56BA-47C1-8573-437721946CDD}" presName="vert1" presStyleCnt="0"/>
      <dgm:spPr/>
    </dgm:pt>
    <dgm:pt modelId="{86D4BE63-53A1-4E99-B54D-4174C66E1190}" type="pres">
      <dgm:prSet presAssocID="{C71D6012-3C22-42D7-99F2-4FDB854A4EF9}" presName="thickLine" presStyleLbl="alignNode1" presStyleIdx="4" presStyleCnt="9"/>
      <dgm:spPr/>
    </dgm:pt>
    <dgm:pt modelId="{E688CC8F-445D-484E-BECE-0B94F6334AF2}" type="pres">
      <dgm:prSet presAssocID="{C71D6012-3C22-42D7-99F2-4FDB854A4EF9}" presName="horz1" presStyleCnt="0"/>
      <dgm:spPr/>
    </dgm:pt>
    <dgm:pt modelId="{DF642B5A-2B97-48D6-A8FB-2B88AFE20407}" type="pres">
      <dgm:prSet presAssocID="{C71D6012-3C22-42D7-99F2-4FDB854A4EF9}" presName="tx1" presStyleLbl="revTx" presStyleIdx="4" presStyleCnt="9"/>
      <dgm:spPr/>
      <dgm:t>
        <a:bodyPr/>
        <a:lstStyle/>
        <a:p>
          <a:endParaRPr lang="en-IN"/>
        </a:p>
      </dgm:t>
    </dgm:pt>
    <dgm:pt modelId="{A43D898F-7836-4A45-8A61-BC4263CC8545}" type="pres">
      <dgm:prSet presAssocID="{C71D6012-3C22-42D7-99F2-4FDB854A4EF9}" presName="vert1" presStyleCnt="0"/>
      <dgm:spPr/>
    </dgm:pt>
    <dgm:pt modelId="{337A6F76-AD04-4102-8182-6F712BA5DC4E}" type="pres">
      <dgm:prSet presAssocID="{FB90D87B-A365-444B-BDF8-396E7F50BE3A}" presName="thickLine" presStyleLbl="alignNode1" presStyleIdx="5" presStyleCnt="9"/>
      <dgm:spPr/>
    </dgm:pt>
    <dgm:pt modelId="{111970E6-CAA4-44CA-8981-6BA11B6CEDA1}" type="pres">
      <dgm:prSet presAssocID="{FB90D87B-A365-444B-BDF8-396E7F50BE3A}" presName="horz1" presStyleCnt="0"/>
      <dgm:spPr/>
    </dgm:pt>
    <dgm:pt modelId="{91C4596F-0A62-423C-990B-C93E9C679463}" type="pres">
      <dgm:prSet presAssocID="{FB90D87B-A365-444B-BDF8-396E7F50BE3A}" presName="tx1" presStyleLbl="revTx" presStyleIdx="5" presStyleCnt="9"/>
      <dgm:spPr/>
      <dgm:t>
        <a:bodyPr/>
        <a:lstStyle/>
        <a:p>
          <a:endParaRPr lang="en-IN"/>
        </a:p>
      </dgm:t>
    </dgm:pt>
    <dgm:pt modelId="{7766B239-D2AD-46C9-9FF3-B4A9CB42A9B3}" type="pres">
      <dgm:prSet presAssocID="{FB90D87B-A365-444B-BDF8-396E7F50BE3A}" presName="vert1" presStyleCnt="0"/>
      <dgm:spPr/>
    </dgm:pt>
    <dgm:pt modelId="{2A9FFEED-4E67-4B27-BF97-1A64921058E8}" type="pres">
      <dgm:prSet presAssocID="{B79836C9-5421-49D0-BAB6-761A57F67E40}" presName="thickLine" presStyleLbl="alignNode1" presStyleIdx="6" presStyleCnt="9"/>
      <dgm:spPr/>
    </dgm:pt>
    <dgm:pt modelId="{2308772E-ABAB-43AA-B8FE-7187E79315C2}" type="pres">
      <dgm:prSet presAssocID="{B79836C9-5421-49D0-BAB6-761A57F67E40}" presName="horz1" presStyleCnt="0"/>
      <dgm:spPr/>
    </dgm:pt>
    <dgm:pt modelId="{27779F21-B42D-4766-AF2D-8746767D79C1}" type="pres">
      <dgm:prSet presAssocID="{B79836C9-5421-49D0-BAB6-761A57F67E40}" presName="tx1" presStyleLbl="revTx" presStyleIdx="6" presStyleCnt="9"/>
      <dgm:spPr/>
      <dgm:t>
        <a:bodyPr/>
        <a:lstStyle/>
        <a:p>
          <a:endParaRPr lang="en-IN"/>
        </a:p>
      </dgm:t>
    </dgm:pt>
    <dgm:pt modelId="{19F3BEBD-4FF7-4222-9D81-84EF9ABAE854}" type="pres">
      <dgm:prSet presAssocID="{B79836C9-5421-49D0-BAB6-761A57F67E40}" presName="vert1" presStyleCnt="0"/>
      <dgm:spPr/>
    </dgm:pt>
    <dgm:pt modelId="{C0CF2CEB-D717-4E89-BD57-D342AEB5341C}" type="pres">
      <dgm:prSet presAssocID="{B8761091-4003-4224-870A-8F139203120A}" presName="thickLine" presStyleLbl="alignNode1" presStyleIdx="7" presStyleCnt="9"/>
      <dgm:spPr/>
    </dgm:pt>
    <dgm:pt modelId="{214335C9-2714-4B72-8460-14A6D522D5C5}" type="pres">
      <dgm:prSet presAssocID="{B8761091-4003-4224-870A-8F139203120A}" presName="horz1" presStyleCnt="0"/>
      <dgm:spPr/>
    </dgm:pt>
    <dgm:pt modelId="{CAA3CF9E-10BC-45BB-9897-8BF38ABF84F9}" type="pres">
      <dgm:prSet presAssocID="{B8761091-4003-4224-870A-8F139203120A}" presName="tx1" presStyleLbl="revTx" presStyleIdx="7" presStyleCnt="9"/>
      <dgm:spPr/>
      <dgm:t>
        <a:bodyPr/>
        <a:lstStyle/>
        <a:p>
          <a:endParaRPr lang="en-IN"/>
        </a:p>
      </dgm:t>
    </dgm:pt>
    <dgm:pt modelId="{A930D351-4246-4951-A302-82DF5E4A0AF0}" type="pres">
      <dgm:prSet presAssocID="{B8761091-4003-4224-870A-8F139203120A}" presName="vert1" presStyleCnt="0"/>
      <dgm:spPr/>
    </dgm:pt>
    <dgm:pt modelId="{189433F4-00C6-4B1D-B312-B6E4441D9DB8}" type="pres">
      <dgm:prSet presAssocID="{F83B2938-52A6-4D38-B5BD-B56A524E0253}" presName="thickLine" presStyleLbl="alignNode1" presStyleIdx="8" presStyleCnt="9"/>
      <dgm:spPr/>
    </dgm:pt>
    <dgm:pt modelId="{FB8B519F-F38D-4300-A577-F0EE485FD863}" type="pres">
      <dgm:prSet presAssocID="{F83B2938-52A6-4D38-B5BD-B56A524E0253}" presName="horz1" presStyleCnt="0"/>
      <dgm:spPr/>
    </dgm:pt>
    <dgm:pt modelId="{BF30DB35-7196-40D3-A4B9-A2034F25A393}" type="pres">
      <dgm:prSet presAssocID="{F83B2938-52A6-4D38-B5BD-B56A524E0253}" presName="tx1" presStyleLbl="revTx" presStyleIdx="8" presStyleCnt="9"/>
      <dgm:spPr/>
      <dgm:t>
        <a:bodyPr/>
        <a:lstStyle/>
        <a:p>
          <a:endParaRPr lang="en-IN"/>
        </a:p>
      </dgm:t>
    </dgm:pt>
    <dgm:pt modelId="{534B08BD-ECAA-41E8-A17C-D07333C948C4}" type="pres">
      <dgm:prSet presAssocID="{F83B2938-52A6-4D38-B5BD-B56A524E0253}" presName="vert1" presStyleCnt="0"/>
      <dgm:spPr/>
    </dgm:pt>
  </dgm:ptLst>
  <dgm:cxnLst>
    <dgm:cxn modelId="{3F3E8AA7-E526-495A-8F00-2849974D2CB7}" type="presOf" srcId="{B79836C9-5421-49D0-BAB6-761A57F67E40}" destId="{27779F21-B42D-4766-AF2D-8746767D79C1}" srcOrd="0" destOrd="0" presId="urn:microsoft.com/office/officeart/2008/layout/LinedList"/>
    <dgm:cxn modelId="{A06B4858-9FF6-49F3-9DD5-CCF3F6B6CCA9}" srcId="{F3E8749C-D58A-4B59-A703-656AC38800B1}" destId="{613E9598-5528-40FB-9F47-0F9B1A28E97D}" srcOrd="2" destOrd="0" parTransId="{A25D0F35-8FFA-4AA7-BE09-F630D5C47A76}" sibTransId="{0D800671-B108-4CCB-A4BE-F0B945D23B87}"/>
    <dgm:cxn modelId="{2CD5B833-1715-4899-A6F3-701C17D7CBE2}" type="presOf" srcId="{443A2B30-56BA-47C1-8573-437721946CDD}" destId="{7796019E-F986-46C8-A5AA-FC845EEAD312}" srcOrd="0" destOrd="0" presId="urn:microsoft.com/office/officeart/2008/layout/LinedList"/>
    <dgm:cxn modelId="{8AFFE1A6-D190-48FF-9C60-43AC27AE6500}" srcId="{F3E8749C-D58A-4B59-A703-656AC38800B1}" destId="{95A9CD30-D899-4979-AA2B-9F6EDD6BADE4}" srcOrd="0" destOrd="0" parTransId="{9BA41123-E111-42D5-A4C0-52DAFB87A49E}" sibTransId="{1C7C6D57-4950-4060-B51C-7425A7700238}"/>
    <dgm:cxn modelId="{6218F915-A456-4EFF-83F2-91F3551C1A5C}" type="presOf" srcId="{F3E8749C-D58A-4B59-A703-656AC38800B1}" destId="{59F91087-E0C8-40CC-A474-90383A657C4E}" srcOrd="0" destOrd="0" presId="urn:microsoft.com/office/officeart/2008/layout/LinedList"/>
    <dgm:cxn modelId="{CDF76E7E-EE33-4E45-AEA1-8A3A7C934160}" srcId="{F3E8749C-D58A-4B59-A703-656AC38800B1}" destId="{FB90D87B-A365-444B-BDF8-396E7F50BE3A}" srcOrd="5" destOrd="0" parTransId="{029C43CF-0D39-444D-BB2B-71A531D53B52}" sibTransId="{0954B0FC-DAE7-4C46-AA53-0D97BCF7C877}"/>
    <dgm:cxn modelId="{AACF4397-470C-42BA-8C1A-3473E8760732}" type="presOf" srcId="{FB90D87B-A365-444B-BDF8-396E7F50BE3A}" destId="{91C4596F-0A62-423C-990B-C93E9C679463}" srcOrd="0" destOrd="0" presId="urn:microsoft.com/office/officeart/2008/layout/LinedList"/>
    <dgm:cxn modelId="{82B8B535-3E49-4738-89FF-DAB4651A86D8}" type="presOf" srcId="{95A9CD30-D899-4979-AA2B-9F6EDD6BADE4}" destId="{8C599865-27DA-4F71-A1FA-744BA4F192EE}" srcOrd="0" destOrd="0" presId="urn:microsoft.com/office/officeart/2008/layout/LinedList"/>
    <dgm:cxn modelId="{F5E40CEB-96C2-4CFE-9629-3A378B1771A7}" type="presOf" srcId="{C71D6012-3C22-42D7-99F2-4FDB854A4EF9}" destId="{DF642B5A-2B97-48D6-A8FB-2B88AFE20407}" srcOrd="0" destOrd="0" presId="urn:microsoft.com/office/officeart/2008/layout/LinedList"/>
    <dgm:cxn modelId="{560B0340-9B25-47E0-87EA-BCC3BA54E591}" srcId="{F3E8749C-D58A-4B59-A703-656AC38800B1}" destId="{B79836C9-5421-49D0-BAB6-761A57F67E40}" srcOrd="6" destOrd="0" parTransId="{5657D74E-D6D2-41CA-AC3B-8D94702F2D00}" sibTransId="{B55CCFE9-686B-4115-AF63-1AB92BE1F82C}"/>
    <dgm:cxn modelId="{C146DD92-7047-43DC-96B6-C97907D54B2B}" srcId="{F3E8749C-D58A-4B59-A703-656AC38800B1}" destId="{C71D6012-3C22-42D7-99F2-4FDB854A4EF9}" srcOrd="4" destOrd="0" parTransId="{B8429C4E-A9D1-41AA-99A4-9F0E982F8C6B}" sibTransId="{53B0521B-F6A5-447C-80A8-49CF9749A65B}"/>
    <dgm:cxn modelId="{01D57D49-D7F8-4C5C-9F5A-4C1361B46A30}" type="presOf" srcId="{F83B2938-52A6-4D38-B5BD-B56A524E0253}" destId="{BF30DB35-7196-40D3-A4B9-A2034F25A393}" srcOrd="0" destOrd="0" presId="urn:microsoft.com/office/officeart/2008/layout/LinedList"/>
    <dgm:cxn modelId="{E86E7C61-1CAE-44CB-B3B2-16D92B29082A}" type="presOf" srcId="{B8761091-4003-4224-870A-8F139203120A}" destId="{CAA3CF9E-10BC-45BB-9897-8BF38ABF84F9}" srcOrd="0" destOrd="0" presId="urn:microsoft.com/office/officeart/2008/layout/LinedList"/>
    <dgm:cxn modelId="{008CCAAB-12FF-4AB8-80C5-63CD7B1765F6}" srcId="{F3E8749C-D58A-4B59-A703-656AC38800B1}" destId="{B8761091-4003-4224-870A-8F139203120A}" srcOrd="7" destOrd="0" parTransId="{D8E78700-B23A-489D-8957-49A89C02F83E}" sibTransId="{A8B644C5-3F89-49FB-A2A3-B99345DD3D7A}"/>
    <dgm:cxn modelId="{5830B78C-B648-47CD-8CB3-B89806B7C444}" srcId="{F3E8749C-D58A-4B59-A703-656AC38800B1}" destId="{F83B2938-52A6-4D38-B5BD-B56A524E0253}" srcOrd="8" destOrd="0" parTransId="{9452866B-C2BB-4033-A31B-3E6296523187}" sibTransId="{BE525B84-1976-4A29-AD81-6E1F9ED976D4}"/>
    <dgm:cxn modelId="{3AC21214-1A1D-419A-88CD-F505497EB338}" type="presOf" srcId="{A5123563-88EC-47BF-89AE-147CDA04676F}" destId="{827301FE-4E91-4DBC-AF9A-12B8E250FF59}" srcOrd="0" destOrd="0" presId="urn:microsoft.com/office/officeart/2008/layout/LinedList"/>
    <dgm:cxn modelId="{5D5A1796-82BB-4B66-8458-56325FF31BA2}" srcId="{F3E8749C-D58A-4B59-A703-656AC38800B1}" destId="{443A2B30-56BA-47C1-8573-437721946CDD}" srcOrd="3" destOrd="0" parTransId="{CF0A8CC2-2746-4EEE-BE27-58A2328A7F78}" sibTransId="{C84759D6-F393-4980-8D34-1989517A2E99}"/>
    <dgm:cxn modelId="{3772C03C-4908-4DCA-AD96-16FEA4C20DB2}" srcId="{F3E8749C-D58A-4B59-A703-656AC38800B1}" destId="{A5123563-88EC-47BF-89AE-147CDA04676F}" srcOrd="1" destOrd="0" parTransId="{C7B3CEC6-4BB4-4D1B-957A-F1DB8FA5DF32}" sibTransId="{DB875185-FDEE-4951-9A7F-9F5D03DBA57C}"/>
    <dgm:cxn modelId="{D0BA2271-B0AF-4327-A56C-A2F9D6AD643F}" type="presOf" srcId="{613E9598-5528-40FB-9F47-0F9B1A28E97D}" destId="{15FBC16E-6939-4C39-969D-F8CCD3095A32}" srcOrd="0" destOrd="0" presId="urn:microsoft.com/office/officeart/2008/layout/LinedList"/>
    <dgm:cxn modelId="{E18EC6BB-9E4C-488F-B31E-0D83B2D8F3DB}" type="presParOf" srcId="{59F91087-E0C8-40CC-A474-90383A657C4E}" destId="{525F778B-354B-48CC-BF74-0BEC1BA20BB8}" srcOrd="0" destOrd="0" presId="urn:microsoft.com/office/officeart/2008/layout/LinedList"/>
    <dgm:cxn modelId="{D5007744-8779-4BC9-BAA2-7385C020C60D}" type="presParOf" srcId="{59F91087-E0C8-40CC-A474-90383A657C4E}" destId="{6C6CE8C4-50B2-47AF-8CA8-3882F281BEE9}" srcOrd="1" destOrd="0" presId="urn:microsoft.com/office/officeart/2008/layout/LinedList"/>
    <dgm:cxn modelId="{0D16D230-632B-4CDF-AD2F-E3F704297F50}" type="presParOf" srcId="{6C6CE8C4-50B2-47AF-8CA8-3882F281BEE9}" destId="{8C599865-27DA-4F71-A1FA-744BA4F192EE}" srcOrd="0" destOrd="0" presId="urn:microsoft.com/office/officeart/2008/layout/LinedList"/>
    <dgm:cxn modelId="{69664414-2929-48C9-A072-1E79C411C925}" type="presParOf" srcId="{6C6CE8C4-50B2-47AF-8CA8-3882F281BEE9}" destId="{1044BBC2-8B19-40D5-B52A-744DB1930126}" srcOrd="1" destOrd="0" presId="urn:microsoft.com/office/officeart/2008/layout/LinedList"/>
    <dgm:cxn modelId="{83D16828-1E05-485F-BDD2-786A0C002895}" type="presParOf" srcId="{59F91087-E0C8-40CC-A474-90383A657C4E}" destId="{42E70161-BC6E-4B87-9035-6A0B88468377}" srcOrd="2" destOrd="0" presId="urn:microsoft.com/office/officeart/2008/layout/LinedList"/>
    <dgm:cxn modelId="{3D194BC8-9562-4EBC-9669-CB47FB47EF6D}" type="presParOf" srcId="{59F91087-E0C8-40CC-A474-90383A657C4E}" destId="{CCB412F0-9FA5-4A6B-BC8E-A7CB9FC49D7E}" srcOrd="3" destOrd="0" presId="urn:microsoft.com/office/officeart/2008/layout/LinedList"/>
    <dgm:cxn modelId="{A67C7DC4-2877-413F-A130-3E13893CB0E3}" type="presParOf" srcId="{CCB412F0-9FA5-4A6B-BC8E-A7CB9FC49D7E}" destId="{827301FE-4E91-4DBC-AF9A-12B8E250FF59}" srcOrd="0" destOrd="0" presId="urn:microsoft.com/office/officeart/2008/layout/LinedList"/>
    <dgm:cxn modelId="{4974C6B4-0268-4262-A07F-9FE4471A71B1}" type="presParOf" srcId="{CCB412F0-9FA5-4A6B-BC8E-A7CB9FC49D7E}" destId="{B3E0442D-ADB2-4BB9-9B32-92C927E5C16F}" srcOrd="1" destOrd="0" presId="urn:microsoft.com/office/officeart/2008/layout/LinedList"/>
    <dgm:cxn modelId="{796B240F-1B62-4BA0-A684-F6A6B1A67244}" type="presParOf" srcId="{59F91087-E0C8-40CC-A474-90383A657C4E}" destId="{165F7132-92C2-402F-9319-6ADA2FA50190}" srcOrd="4" destOrd="0" presId="urn:microsoft.com/office/officeart/2008/layout/LinedList"/>
    <dgm:cxn modelId="{75D5B2CB-70B9-4E97-8E31-F46EA9ED9733}" type="presParOf" srcId="{59F91087-E0C8-40CC-A474-90383A657C4E}" destId="{3B30032F-AEE1-4927-A39A-99A369F06BDF}" srcOrd="5" destOrd="0" presId="urn:microsoft.com/office/officeart/2008/layout/LinedList"/>
    <dgm:cxn modelId="{B8B9FF0D-C130-4426-ADB2-97E8BF0F515A}" type="presParOf" srcId="{3B30032F-AEE1-4927-A39A-99A369F06BDF}" destId="{15FBC16E-6939-4C39-969D-F8CCD3095A32}" srcOrd="0" destOrd="0" presId="urn:microsoft.com/office/officeart/2008/layout/LinedList"/>
    <dgm:cxn modelId="{DB7A8F1F-52F9-4A7E-9F1E-4807955B35E3}" type="presParOf" srcId="{3B30032F-AEE1-4927-A39A-99A369F06BDF}" destId="{6E4C8B5C-4D2A-4D91-84DB-EF35CA18E91D}" srcOrd="1" destOrd="0" presId="urn:microsoft.com/office/officeart/2008/layout/LinedList"/>
    <dgm:cxn modelId="{0325E3AF-C3A5-48C4-94F3-4BEB3F1D27C7}" type="presParOf" srcId="{59F91087-E0C8-40CC-A474-90383A657C4E}" destId="{35E656F3-11C5-40E8-AFDB-A6E90F565212}" srcOrd="6" destOrd="0" presId="urn:microsoft.com/office/officeart/2008/layout/LinedList"/>
    <dgm:cxn modelId="{B532471A-1850-4695-9ED6-D9165B70DEC0}" type="presParOf" srcId="{59F91087-E0C8-40CC-A474-90383A657C4E}" destId="{D4ED0708-D734-4C65-9FC6-1CA61943FB89}" srcOrd="7" destOrd="0" presId="urn:microsoft.com/office/officeart/2008/layout/LinedList"/>
    <dgm:cxn modelId="{E2F336F6-F925-4AF3-A9F6-86E1D473DF2A}" type="presParOf" srcId="{D4ED0708-D734-4C65-9FC6-1CA61943FB89}" destId="{7796019E-F986-46C8-A5AA-FC845EEAD312}" srcOrd="0" destOrd="0" presId="urn:microsoft.com/office/officeart/2008/layout/LinedList"/>
    <dgm:cxn modelId="{C66FB3E9-5448-41F5-A2F1-1BABD866EEDF}" type="presParOf" srcId="{D4ED0708-D734-4C65-9FC6-1CA61943FB89}" destId="{F7CEC0B3-DA65-46B4-9612-E9D17895EC8F}" srcOrd="1" destOrd="0" presId="urn:microsoft.com/office/officeart/2008/layout/LinedList"/>
    <dgm:cxn modelId="{E3597157-EC0C-4F97-8BDA-71E52C758FF3}" type="presParOf" srcId="{59F91087-E0C8-40CC-A474-90383A657C4E}" destId="{86D4BE63-53A1-4E99-B54D-4174C66E1190}" srcOrd="8" destOrd="0" presId="urn:microsoft.com/office/officeart/2008/layout/LinedList"/>
    <dgm:cxn modelId="{526EF966-DB4D-406F-B5D6-FD3999F7DFE3}" type="presParOf" srcId="{59F91087-E0C8-40CC-A474-90383A657C4E}" destId="{E688CC8F-445D-484E-BECE-0B94F6334AF2}" srcOrd="9" destOrd="0" presId="urn:microsoft.com/office/officeart/2008/layout/LinedList"/>
    <dgm:cxn modelId="{0125928F-0C80-41FF-85C7-8CF6411F571A}" type="presParOf" srcId="{E688CC8F-445D-484E-BECE-0B94F6334AF2}" destId="{DF642B5A-2B97-48D6-A8FB-2B88AFE20407}" srcOrd="0" destOrd="0" presId="urn:microsoft.com/office/officeart/2008/layout/LinedList"/>
    <dgm:cxn modelId="{55EDCFAA-04B7-4E57-911C-332CB7B4D4BD}" type="presParOf" srcId="{E688CC8F-445D-484E-BECE-0B94F6334AF2}" destId="{A43D898F-7836-4A45-8A61-BC4263CC8545}" srcOrd="1" destOrd="0" presId="urn:microsoft.com/office/officeart/2008/layout/LinedList"/>
    <dgm:cxn modelId="{1F598637-26D9-4460-9CAB-DCBB5A15BB56}" type="presParOf" srcId="{59F91087-E0C8-40CC-A474-90383A657C4E}" destId="{337A6F76-AD04-4102-8182-6F712BA5DC4E}" srcOrd="10" destOrd="0" presId="urn:microsoft.com/office/officeart/2008/layout/LinedList"/>
    <dgm:cxn modelId="{82859DD9-B633-4594-86F7-F4429DE4593B}" type="presParOf" srcId="{59F91087-E0C8-40CC-A474-90383A657C4E}" destId="{111970E6-CAA4-44CA-8981-6BA11B6CEDA1}" srcOrd="11" destOrd="0" presId="urn:microsoft.com/office/officeart/2008/layout/LinedList"/>
    <dgm:cxn modelId="{36B283DC-4F8D-4B29-AFB3-904202D2BC91}" type="presParOf" srcId="{111970E6-CAA4-44CA-8981-6BA11B6CEDA1}" destId="{91C4596F-0A62-423C-990B-C93E9C679463}" srcOrd="0" destOrd="0" presId="urn:microsoft.com/office/officeart/2008/layout/LinedList"/>
    <dgm:cxn modelId="{29F53340-91B8-4CEE-B36F-971B5E373506}" type="presParOf" srcId="{111970E6-CAA4-44CA-8981-6BA11B6CEDA1}" destId="{7766B239-D2AD-46C9-9FF3-B4A9CB42A9B3}" srcOrd="1" destOrd="0" presId="urn:microsoft.com/office/officeart/2008/layout/LinedList"/>
    <dgm:cxn modelId="{8A131F31-BFC9-408A-8363-31DC43878227}" type="presParOf" srcId="{59F91087-E0C8-40CC-A474-90383A657C4E}" destId="{2A9FFEED-4E67-4B27-BF97-1A64921058E8}" srcOrd="12" destOrd="0" presId="urn:microsoft.com/office/officeart/2008/layout/LinedList"/>
    <dgm:cxn modelId="{24757CFF-FE20-4D11-88D4-1FBB54E8053D}" type="presParOf" srcId="{59F91087-E0C8-40CC-A474-90383A657C4E}" destId="{2308772E-ABAB-43AA-B8FE-7187E79315C2}" srcOrd="13" destOrd="0" presId="urn:microsoft.com/office/officeart/2008/layout/LinedList"/>
    <dgm:cxn modelId="{432BCF2F-7E6D-42B9-BB6C-4A9EDD1750DF}" type="presParOf" srcId="{2308772E-ABAB-43AA-B8FE-7187E79315C2}" destId="{27779F21-B42D-4766-AF2D-8746767D79C1}" srcOrd="0" destOrd="0" presId="urn:microsoft.com/office/officeart/2008/layout/LinedList"/>
    <dgm:cxn modelId="{BF5D00EB-ED86-4539-8957-EDFCC9DE3AE5}" type="presParOf" srcId="{2308772E-ABAB-43AA-B8FE-7187E79315C2}" destId="{19F3BEBD-4FF7-4222-9D81-84EF9ABAE854}" srcOrd="1" destOrd="0" presId="urn:microsoft.com/office/officeart/2008/layout/LinedList"/>
    <dgm:cxn modelId="{783331A6-C640-47DF-9E73-C7B74634E9C1}" type="presParOf" srcId="{59F91087-E0C8-40CC-A474-90383A657C4E}" destId="{C0CF2CEB-D717-4E89-BD57-D342AEB5341C}" srcOrd="14" destOrd="0" presId="urn:microsoft.com/office/officeart/2008/layout/LinedList"/>
    <dgm:cxn modelId="{BBE99F44-7842-4C90-A847-0E37D48F2227}" type="presParOf" srcId="{59F91087-E0C8-40CC-A474-90383A657C4E}" destId="{214335C9-2714-4B72-8460-14A6D522D5C5}" srcOrd="15" destOrd="0" presId="urn:microsoft.com/office/officeart/2008/layout/LinedList"/>
    <dgm:cxn modelId="{A62C3B7C-C1F3-4167-9F8D-575E16184DB4}" type="presParOf" srcId="{214335C9-2714-4B72-8460-14A6D522D5C5}" destId="{CAA3CF9E-10BC-45BB-9897-8BF38ABF84F9}" srcOrd="0" destOrd="0" presId="urn:microsoft.com/office/officeart/2008/layout/LinedList"/>
    <dgm:cxn modelId="{81275955-1B12-4725-8800-A944500FCC8D}" type="presParOf" srcId="{214335C9-2714-4B72-8460-14A6D522D5C5}" destId="{A930D351-4246-4951-A302-82DF5E4A0AF0}" srcOrd="1" destOrd="0" presId="urn:microsoft.com/office/officeart/2008/layout/LinedList"/>
    <dgm:cxn modelId="{0A409111-D02F-4AC4-990A-14CFA1E1FAB0}" type="presParOf" srcId="{59F91087-E0C8-40CC-A474-90383A657C4E}" destId="{189433F4-00C6-4B1D-B312-B6E4441D9DB8}" srcOrd="16" destOrd="0" presId="urn:microsoft.com/office/officeart/2008/layout/LinedList"/>
    <dgm:cxn modelId="{0B5B84DB-0B18-4C69-B99D-C53114A04AE2}" type="presParOf" srcId="{59F91087-E0C8-40CC-A474-90383A657C4E}" destId="{FB8B519F-F38D-4300-A577-F0EE485FD863}" srcOrd="17" destOrd="0" presId="urn:microsoft.com/office/officeart/2008/layout/LinedList"/>
    <dgm:cxn modelId="{C230690A-897A-4E19-89DE-C269FB7B5364}" type="presParOf" srcId="{FB8B519F-F38D-4300-A577-F0EE485FD863}" destId="{BF30DB35-7196-40D3-A4B9-A2034F25A393}" srcOrd="0" destOrd="0" presId="urn:microsoft.com/office/officeart/2008/layout/LinedList"/>
    <dgm:cxn modelId="{5DC86627-7670-4407-BFF5-D31B9E966E45}" type="presParOf" srcId="{FB8B519F-F38D-4300-A577-F0EE485FD863}" destId="{534B08BD-ECAA-41E8-A17C-D07333C948C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71990D-C6DF-440F-AD1E-1C01949B5307}" type="doc">
      <dgm:prSet loTypeId="urn:microsoft.com/office/officeart/2005/8/layout/vList2" loCatId="list" qsTypeId="urn:microsoft.com/office/officeart/2005/8/quickstyle/simple5" qsCatId="simple" csTypeId="urn:microsoft.com/office/officeart/2005/8/colors/accent5_2" csCatId="accent5" phldr="1"/>
      <dgm:spPr/>
      <dgm:t>
        <a:bodyPr/>
        <a:lstStyle/>
        <a:p>
          <a:endParaRPr lang="en-US"/>
        </a:p>
      </dgm:t>
    </dgm:pt>
    <dgm:pt modelId="{DAB295A7-F194-40F1-82CA-85BBB3105DCB}">
      <dgm:prSet/>
      <dgm:spPr/>
      <dgm:t>
        <a:bodyPr/>
        <a:lstStyle/>
        <a:p>
          <a:r>
            <a:rPr lang="en-US"/>
            <a:t>Introduction:</a:t>
          </a:r>
        </a:p>
      </dgm:t>
    </dgm:pt>
    <dgm:pt modelId="{3BE8078D-B459-4E77-B2D5-728590AC1820}" type="parTrans" cxnId="{7A72EAA3-AB09-4B2C-8049-18DC4B448D28}">
      <dgm:prSet/>
      <dgm:spPr/>
      <dgm:t>
        <a:bodyPr/>
        <a:lstStyle/>
        <a:p>
          <a:endParaRPr lang="en-US"/>
        </a:p>
      </dgm:t>
    </dgm:pt>
    <dgm:pt modelId="{841113F8-BE95-4A47-BD52-49A935E4CB29}" type="sibTrans" cxnId="{7A72EAA3-AB09-4B2C-8049-18DC4B448D28}">
      <dgm:prSet/>
      <dgm:spPr/>
      <dgm:t>
        <a:bodyPr/>
        <a:lstStyle/>
        <a:p>
          <a:endParaRPr lang="en-US"/>
        </a:p>
      </dgm:t>
    </dgm:pt>
    <dgm:pt modelId="{6B29C5B8-D9DB-4296-A67B-9A8ADEB39DCE}">
      <dgm:prSet/>
      <dgm:spPr/>
      <dgm:t>
        <a:bodyPr/>
        <a:lstStyle/>
        <a:p>
          <a:pPr algn="just"/>
          <a:r>
            <a:rPr lang="en-IN" dirty="0" smtClean="0"/>
            <a:t>Accident-related fatalities and injuries are predicted to be an increasingly common problem. Since the invention of the vehicle, traffic safety has been a major problem. In India, road accidents claimed the lives of 1,53,972 individuals in total in 2021, according to the Ministry of Road Transport and Highways (</a:t>
          </a:r>
          <a:r>
            <a:rPr lang="en-IN" dirty="0" err="1" smtClean="0"/>
            <a:t>MoRTH</a:t>
          </a:r>
          <a:r>
            <a:rPr lang="en-IN" dirty="0" smtClean="0"/>
            <a:t>). Statistics have also shown that young individuals, who make up a significant portion of the workforce, have a relatively high death rate in traffic accidents. Various road safety measures are required to solve this issue. Research interest in figuring out the important impact of the severity of accidents caused by traffic accidents. The prime goal of this research paper is to </a:t>
          </a:r>
          <a:r>
            <a:rPr lang="en-IN" dirty="0" err="1" smtClean="0"/>
            <a:t>analyze</a:t>
          </a:r>
          <a:r>
            <a:rPr lang="en-IN" dirty="0" smtClean="0"/>
            <a:t> road accidents and determines the severity of an accident by applying advanced machine learning techniques.</a:t>
          </a:r>
          <a:endParaRPr lang="en-US" dirty="0"/>
        </a:p>
      </dgm:t>
    </dgm:pt>
    <dgm:pt modelId="{6EB06CBB-5828-4476-A6A1-CB1D64C04AC2}" type="parTrans" cxnId="{D0F00926-B62F-43B1-95EA-AD30349DE068}">
      <dgm:prSet/>
      <dgm:spPr/>
      <dgm:t>
        <a:bodyPr/>
        <a:lstStyle/>
        <a:p>
          <a:endParaRPr lang="en-US"/>
        </a:p>
      </dgm:t>
    </dgm:pt>
    <dgm:pt modelId="{666D78D0-F8E2-43FD-96B1-C291FB8E3843}" type="sibTrans" cxnId="{D0F00926-B62F-43B1-95EA-AD30349DE068}">
      <dgm:prSet/>
      <dgm:spPr/>
      <dgm:t>
        <a:bodyPr/>
        <a:lstStyle/>
        <a:p>
          <a:endParaRPr lang="en-US"/>
        </a:p>
      </dgm:t>
    </dgm:pt>
    <dgm:pt modelId="{E138578F-41BA-4998-8D98-87A7A569A893}" type="pres">
      <dgm:prSet presAssocID="{B271990D-C6DF-440F-AD1E-1C01949B5307}" presName="linear" presStyleCnt="0">
        <dgm:presLayoutVars>
          <dgm:animLvl val="lvl"/>
          <dgm:resizeHandles val="exact"/>
        </dgm:presLayoutVars>
      </dgm:prSet>
      <dgm:spPr/>
      <dgm:t>
        <a:bodyPr/>
        <a:lstStyle/>
        <a:p>
          <a:endParaRPr lang="en-IN"/>
        </a:p>
      </dgm:t>
    </dgm:pt>
    <dgm:pt modelId="{9870BB17-1463-4A48-A05D-E1AC292F880F}" type="pres">
      <dgm:prSet presAssocID="{DAB295A7-F194-40F1-82CA-85BBB3105DCB}" presName="parentText" presStyleLbl="node1" presStyleIdx="0" presStyleCnt="1" custLinFactNeighborX="957" custLinFactNeighborY="-15303">
        <dgm:presLayoutVars>
          <dgm:chMax val="0"/>
          <dgm:bulletEnabled val="1"/>
        </dgm:presLayoutVars>
      </dgm:prSet>
      <dgm:spPr/>
      <dgm:t>
        <a:bodyPr/>
        <a:lstStyle/>
        <a:p>
          <a:endParaRPr lang="en-IN"/>
        </a:p>
      </dgm:t>
    </dgm:pt>
    <dgm:pt modelId="{330FB4F0-A52B-4E8F-8134-159CDC2D22D3}" type="pres">
      <dgm:prSet presAssocID="{DAB295A7-F194-40F1-82CA-85BBB3105DCB}" presName="childText" presStyleLbl="revTx" presStyleIdx="0" presStyleCnt="1">
        <dgm:presLayoutVars>
          <dgm:bulletEnabled val="1"/>
        </dgm:presLayoutVars>
      </dgm:prSet>
      <dgm:spPr/>
      <dgm:t>
        <a:bodyPr/>
        <a:lstStyle/>
        <a:p>
          <a:endParaRPr lang="en-IN"/>
        </a:p>
      </dgm:t>
    </dgm:pt>
  </dgm:ptLst>
  <dgm:cxnLst>
    <dgm:cxn modelId="{7A72EAA3-AB09-4B2C-8049-18DC4B448D28}" srcId="{B271990D-C6DF-440F-AD1E-1C01949B5307}" destId="{DAB295A7-F194-40F1-82CA-85BBB3105DCB}" srcOrd="0" destOrd="0" parTransId="{3BE8078D-B459-4E77-B2D5-728590AC1820}" sibTransId="{841113F8-BE95-4A47-BD52-49A935E4CB29}"/>
    <dgm:cxn modelId="{049F5767-9DEE-4E02-A922-C7F4EEF83A7A}" type="presOf" srcId="{6B29C5B8-D9DB-4296-A67B-9A8ADEB39DCE}" destId="{330FB4F0-A52B-4E8F-8134-159CDC2D22D3}" srcOrd="0" destOrd="0" presId="urn:microsoft.com/office/officeart/2005/8/layout/vList2"/>
    <dgm:cxn modelId="{F9DD3F07-2232-4616-9680-68297CE56777}" type="presOf" srcId="{DAB295A7-F194-40F1-82CA-85BBB3105DCB}" destId="{9870BB17-1463-4A48-A05D-E1AC292F880F}" srcOrd="0" destOrd="0" presId="urn:microsoft.com/office/officeart/2005/8/layout/vList2"/>
    <dgm:cxn modelId="{CCC7E744-4088-49E6-8BD5-02ED842524E0}" type="presOf" srcId="{B271990D-C6DF-440F-AD1E-1C01949B5307}" destId="{E138578F-41BA-4998-8D98-87A7A569A893}" srcOrd="0" destOrd="0" presId="urn:microsoft.com/office/officeart/2005/8/layout/vList2"/>
    <dgm:cxn modelId="{D0F00926-B62F-43B1-95EA-AD30349DE068}" srcId="{DAB295A7-F194-40F1-82CA-85BBB3105DCB}" destId="{6B29C5B8-D9DB-4296-A67B-9A8ADEB39DCE}" srcOrd="0" destOrd="0" parTransId="{6EB06CBB-5828-4476-A6A1-CB1D64C04AC2}" sibTransId="{666D78D0-F8E2-43FD-96B1-C291FB8E3843}"/>
    <dgm:cxn modelId="{9B1E1FF4-EC46-4E7D-8268-C4B725527CF8}" type="presParOf" srcId="{E138578F-41BA-4998-8D98-87A7A569A893}" destId="{9870BB17-1463-4A48-A05D-E1AC292F880F}" srcOrd="0" destOrd="0" presId="urn:microsoft.com/office/officeart/2005/8/layout/vList2"/>
    <dgm:cxn modelId="{D4925351-2A24-4E86-8D07-01D9E8EEDBE9}" type="presParOf" srcId="{E138578F-41BA-4998-8D98-87A7A569A893}" destId="{330FB4F0-A52B-4E8F-8134-159CDC2D22D3}"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FC993C-7BF1-4921-ACE6-82222244CC14}"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E32046F3-895A-4144-8A2D-7CE124E19DF3}">
      <dgm:prSet/>
      <dgm:spPr/>
      <dgm:t>
        <a:bodyPr/>
        <a:lstStyle/>
        <a:p>
          <a:r>
            <a:rPr lang="en-IN"/>
            <a:t>1. To study the causes of the accident by features extraction.</a:t>
          </a:r>
          <a:endParaRPr lang="en-US"/>
        </a:p>
      </dgm:t>
    </dgm:pt>
    <dgm:pt modelId="{9E4EA9A3-3F88-4C64-9694-C5CC61817B92}" type="parTrans" cxnId="{648410F6-DC56-4128-B460-8C6B6274268A}">
      <dgm:prSet/>
      <dgm:spPr/>
      <dgm:t>
        <a:bodyPr/>
        <a:lstStyle/>
        <a:p>
          <a:endParaRPr lang="en-US"/>
        </a:p>
      </dgm:t>
    </dgm:pt>
    <dgm:pt modelId="{E94F638F-7B21-4617-9E7A-5A552A7639C9}" type="sibTrans" cxnId="{648410F6-DC56-4128-B460-8C6B6274268A}">
      <dgm:prSet/>
      <dgm:spPr/>
      <dgm:t>
        <a:bodyPr/>
        <a:lstStyle/>
        <a:p>
          <a:endParaRPr lang="en-US"/>
        </a:p>
      </dgm:t>
    </dgm:pt>
    <dgm:pt modelId="{02140489-1989-4025-80F7-258CAE73B228}">
      <dgm:prSet/>
      <dgm:spPr/>
      <dgm:t>
        <a:bodyPr/>
        <a:lstStyle/>
        <a:p>
          <a:r>
            <a:rPr lang="en-IN"/>
            <a:t>2. To understand the severity of the accident based on these features. </a:t>
          </a:r>
          <a:endParaRPr lang="en-US"/>
        </a:p>
      </dgm:t>
    </dgm:pt>
    <dgm:pt modelId="{7A3CB6DA-8B29-4508-B118-C23AE8E3F936}" type="parTrans" cxnId="{2E08AAE2-E79C-42FB-9718-AE0257A2CFB2}">
      <dgm:prSet/>
      <dgm:spPr/>
      <dgm:t>
        <a:bodyPr/>
        <a:lstStyle/>
        <a:p>
          <a:endParaRPr lang="en-US"/>
        </a:p>
      </dgm:t>
    </dgm:pt>
    <dgm:pt modelId="{0AF66620-6C65-4080-9089-85317563C1C5}" type="sibTrans" cxnId="{2E08AAE2-E79C-42FB-9718-AE0257A2CFB2}">
      <dgm:prSet/>
      <dgm:spPr/>
      <dgm:t>
        <a:bodyPr/>
        <a:lstStyle/>
        <a:p>
          <a:endParaRPr lang="en-US"/>
        </a:p>
      </dgm:t>
    </dgm:pt>
    <dgm:pt modelId="{45A71808-B1B8-4610-936E-2DB9C00DBFB2}">
      <dgm:prSet/>
      <dgm:spPr/>
      <dgm:t>
        <a:bodyPr/>
        <a:lstStyle/>
        <a:p>
          <a:r>
            <a:rPr lang="en-IN"/>
            <a:t>3. To classify it as fatal, grievous, simple injury or motor collision. </a:t>
          </a:r>
          <a:endParaRPr lang="en-US"/>
        </a:p>
      </dgm:t>
    </dgm:pt>
    <dgm:pt modelId="{19DD4CF6-25F7-433A-9236-3073B7E99DCE}" type="parTrans" cxnId="{F4489536-22F7-4D15-B580-1607064A8B5E}">
      <dgm:prSet/>
      <dgm:spPr/>
      <dgm:t>
        <a:bodyPr/>
        <a:lstStyle/>
        <a:p>
          <a:endParaRPr lang="en-US"/>
        </a:p>
      </dgm:t>
    </dgm:pt>
    <dgm:pt modelId="{21573899-81FA-4D1E-89E4-6A905FEC0B81}" type="sibTrans" cxnId="{F4489536-22F7-4D15-B580-1607064A8B5E}">
      <dgm:prSet/>
      <dgm:spPr/>
      <dgm:t>
        <a:bodyPr/>
        <a:lstStyle/>
        <a:p>
          <a:endParaRPr lang="en-US"/>
        </a:p>
      </dgm:t>
    </dgm:pt>
    <dgm:pt modelId="{957A0849-B15C-440E-BE9D-D1D48940D461}">
      <dgm:prSet/>
      <dgm:spPr/>
      <dgm:t>
        <a:bodyPr/>
        <a:lstStyle/>
        <a:p>
          <a:r>
            <a:rPr lang="en-IN"/>
            <a:t>4. To carry out algorithms to predict the performance and accuracy of each. </a:t>
          </a:r>
          <a:endParaRPr lang="en-US"/>
        </a:p>
      </dgm:t>
    </dgm:pt>
    <dgm:pt modelId="{012AF42C-5EE2-4249-B66C-C7FCCABA8F27}" type="parTrans" cxnId="{D9398DCC-9324-4BA7-ABD6-482E92A173E5}">
      <dgm:prSet/>
      <dgm:spPr/>
      <dgm:t>
        <a:bodyPr/>
        <a:lstStyle/>
        <a:p>
          <a:endParaRPr lang="en-US"/>
        </a:p>
      </dgm:t>
    </dgm:pt>
    <dgm:pt modelId="{6847FA56-50D6-4CCB-ACB7-831BC1D979E6}" type="sibTrans" cxnId="{D9398DCC-9324-4BA7-ABD6-482E92A173E5}">
      <dgm:prSet/>
      <dgm:spPr/>
      <dgm:t>
        <a:bodyPr/>
        <a:lstStyle/>
        <a:p>
          <a:endParaRPr lang="en-US"/>
        </a:p>
      </dgm:t>
    </dgm:pt>
    <dgm:pt modelId="{1B40D183-25E9-4389-B21C-2197486A2BAA}">
      <dgm:prSet/>
      <dgm:spPr/>
      <dgm:t>
        <a:bodyPr/>
        <a:lstStyle/>
        <a:p>
          <a:r>
            <a:rPr lang="en-IN"/>
            <a:t>5. To conclude the fastest algorithm. </a:t>
          </a:r>
          <a:endParaRPr lang="en-US"/>
        </a:p>
      </dgm:t>
    </dgm:pt>
    <dgm:pt modelId="{589795FF-5411-4A3B-BC16-51B992A56D28}" type="parTrans" cxnId="{2EA11C31-5D97-43B6-B047-E7D778BC416A}">
      <dgm:prSet/>
      <dgm:spPr/>
      <dgm:t>
        <a:bodyPr/>
        <a:lstStyle/>
        <a:p>
          <a:endParaRPr lang="en-US"/>
        </a:p>
      </dgm:t>
    </dgm:pt>
    <dgm:pt modelId="{52EF1462-4E0D-4DA8-944A-36228DBD68D4}" type="sibTrans" cxnId="{2EA11C31-5D97-43B6-B047-E7D778BC416A}">
      <dgm:prSet/>
      <dgm:spPr/>
      <dgm:t>
        <a:bodyPr/>
        <a:lstStyle/>
        <a:p>
          <a:endParaRPr lang="en-US"/>
        </a:p>
      </dgm:t>
    </dgm:pt>
    <dgm:pt modelId="{B63BFDEE-1B85-4189-8724-D13703B6F2CF}">
      <dgm:prSet/>
      <dgm:spPr/>
      <dgm:t>
        <a:bodyPr/>
        <a:lstStyle/>
        <a:p>
          <a:r>
            <a:rPr lang="en-IN" dirty="0"/>
            <a:t>6. To understand the effect of each feature on the accident and conclude how much is it responsible for the accident.</a:t>
          </a:r>
          <a:endParaRPr lang="en-US" dirty="0"/>
        </a:p>
      </dgm:t>
    </dgm:pt>
    <dgm:pt modelId="{5D014F12-1077-45CC-81B9-4BC40597255B}" type="parTrans" cxnId="{DF58B2D8-E93F-47F2-A6FF-9B31F6E7723E}">
      <dgm:prSet/>
      <dgm:spPr/>
      <dgm:t>
        <a:bodyPr/>
        <a:lstStyle/>
        <a:p>
          <a:endParaRPr lang="en-US"/>
        </a:p>
      </dgm:t>
    </dgm:pt>
    <dgm:pt modelId="{1C331191-D28B-4197-8628-7F23753B7BCC}" type="sibTrans" cxnId="{DF58B2D8-E93F-47F2-A6FF-9B31F6E7723E}">
      <dgm:prSet/>
      <dgm:spPr/>
      <dgm:t>
        <a:bodyPr/>
        <a:lstStyle/>
        <a:p>
          <a:endParaRPr lang="en-US"/>
        </a:p>
      </dgm:t>
    </dgm:pt>
    <dgm:pt modelId="{B4575787-2404-487B-A5B6-87FA0C39CCDA}" type="pres">
      <dgm:prSet presAssocID="{7EFC993C-7BF1-4921-ACE6-82222244CC14}" presName="diagram" presStyleCnt="0">
        <dgm:presLayoutVars>
          <dgm:dir/>
          <dgm:resizeHandles val="exact"/>
        </dgm:presLayoutVars>
      </dgm:prSet>
      <dgm:spPr/>
      <dgm:t>
        <a:bodyPr/>
        <a:lstStyle/>
        <a:p>
          <a:endParaRPr lang="en-IN"/>
        </a:p>
      </dgm:t>
    </dgm:pt>
    <dgm:pt modelId="{75DFCDCB-7A57-4DF2-9C12-8958D065E8BF}" type="pres">
      <dgm:prSet presAssocID="{E32046F3-895A-4144-8A2D-7CE124E19DF3}" presName="node" presStyleLbl="node1" presStyleIdx="0" presStyleCnt="6">
        <dgm:presLayoutVars>
          <dgm:bulletEnabled val="1"/>
        </dgm:presLayoutVars>
      </dgm:prSet>
      <dgm:spPr/>
      <dgm:t>
        <a:bodyPr/>
        <a:lstStyle/>
        <a:p>
          <a:endParaRPr lang="en-IN"/>
        </a:p>
      </dgm:t>
    </dgm:pt>
    <dgm:pt modelId="{5BF38D8E-3E41-4439-86C1-16F685277204}" type="pres">
      <dgm:prSet presAssocID="{E94F638F-7B21-4617-9E7A-5A552A7639C9}" presName="sibTrans" presStyleCnt="0"/>
      <dgm:spPr/>
    </dgm:pt>
    <dgm:pt modelId="{BCA149DF-2014-4E82-82BB-81772434AF9E}" type="pres">
      <dgm:prSet presAssocID="{02140489-1989-4025-80F7-258CAE73B228}" presName="node" presStyleLbl="node1" presStyleIdx="1" presStyleCnt="6">
        <dgm:presLayoutVars>
          <dgm:bulletEnabled val="1"/>
        </dgm:presLayoutVars>
      </dgm:prSet>
      <dgm:spPr/>
      <dgm:t>
        <a:bodyPr/>
        <a:lstStyle/>
        <a:p>
          <a:endParaRPr lang="en-IN"/>
        </a:p>
      </dgm:t>
    </dgm:pt>
    <dgm:pt modelId="{BD08CFAF-43F3-4B56-AECA-93DEDAC22874}" type="pres">
      <dgm:prSet presAssocID="{0AF66620-6C65-4080-9089-85317563C1C5}" presName="sibTrans" presStyleCnt="0"/>
      <dgm:spPr/>
    </dgm:pt>
    <dgm:pt modelId="{22E7DED8-0013-4AA9-892B-18D50067450C}" type="pres">
      <dgm:prSet presAssocID="{45A71808-B1B8-4610-936E-2DB9C00DBFB2}" presName="node" presStyleLbl="node1" presStyleIdx="2" presStyleCnt="6">
        <dgm:presLayoutVars>
          <dgm:bulletEnabled val="1"/>
        </dgm:presLayoutVars>
      </dgm:prSet>
      <dgm:spPr/>
      <dgm:t>
        <a:bodyPr/>
        <a:lstStyle/>
        <a:p>
          <a:endParaRPr lang="en-IN"/>
        </a:p>
      </dgm:t>
    </dgm:pt>
    <dgm:pt modelId="{70F5DC04-FFC9-43CA-8B33-81DE3A74186F}" type="pres">
      <dgm:prSet presAssocID="{21573899-81FA-4D1E-89E4-6A905FEC0B81}" presName="sibTrans" presStyleCnt="0"/>
      <dgm:spPr/>
    </dgm:pt>
    <dgm:pt modelId="{B3B5D044-C2EA-45D0-BDC0-E9FAEF76E6C5}" type="pres">
      <dgm:prSet presAssocID="{957A0849-B15C-440E-BE9D-D1D48940D461}" presName="node" presStyleLbl="node1" presStyleIdx="3" presStyleCnt="6">
        <dgm:presLayoutVars>
          <dgm:bulletEnabled val="1"/>
        </dgm:presLayoutVars>
      </dgm:prSet>
      <dgm:spPr/>
      <dgm:t>
        <a:bodyPr/>
        <a:lstStyle/>
        <a:p>
          <a:endParaRPr lang="en-IN"/>
        </a:p>
      </dgm:t>
    </dgm:pt>
    <dgm:pt modelId="{AE6F448A-C69E-4965-B9AC-90912C47A489}" type="pres">
      <dgm:prSet presAssocID="{6847FA56-50D6-4CCB-ACB7-831BC1D979E6}" presName="sibTrans" presStyleCnt="0"/>
      <dgm:spPr/>
    </dgm:pt>
    <dgm:pt modelId="{C8FDAD7B-472C-4C6D-AC76-74CA5726DD16}" type="pres">
      <dgm:prSet presAssocID="{1B40D183-25E9-4389-B21C-2197486A2BAA}" presName="node" presStyleLbl="node1" presStyleIdx="4" presStyleCnt="6">
        <dgm:presLayoutVars>
          <dgm:bulletEnabled val="1"/>
        </dgm:presLayoutVars>
      </dgm:prSet>
      <dgm:spPr/>
      <dgm:t>
        <a:bodyPr/>
        <a:lstStyle/>
        <a:p>
          <a:endParaRPr lang="en-IN"/>
        </a:p>
      </dgm:t>
    </dgm:pt>
    <dgm:pt modelId="{E1CDE4F5-9A31-49C0-BC10-116AAE1C2A42}" type="pres">
      <dgm:prSet presAssocID="{52EF1462-4E0D-4DA8-944A-36228DBD68D4}" presName="sibTrans" presStyleCnt="0"/>
      <dgm:spPr/>
    </dgm:pt>
    <dgm:pt modelId="{E119CC3A-015F-4A02-B8CC-D8DBBEC636EF}" type="pres">
      <dgm:prSet presAssocID="{B63BFDEE-1B85-4189-8724-D13703B6F2CF}" presName="node" presStyleLbl="node1" presStyleIdx="5" presStyleCnt="6">
        <dgm:presLayoutVars>
          <dgm:bulletEnabled val="1"/>
        </dgm:presLayoutVars>
      </dgm:prSet>
      <dgm:spPr/>
      <dgm:t>
        <a:bodyPr/>
        <a:lstStyle/>
        <a:p>
          <a:endParaRPr lang="en-IN"/>
        </a:p>
      </dgm:t>
    </dgm:pt>
  </dgm:ptLst>
  <dgm:cxnLst>
    <dgm:cxn modelId="{DF58B2D8-E93F-47F2-A6FF-9B31F6E7723E}" srcId="{7EFC993C-7BF1-4921-ACE6-82222244CC14}" destId="{B63BFDEE-1B85-4189-8724-D13703B6F2CF}" srcOrd="5" destOrd="0" parTransId="{5D014F12-1077-45CC-81B9-4BC40597255B}" sibTransId="{1C331191-D28B-4197-8628-7F23753B7BCC}"/>
    <dgm:cxn modelId="{E4D8E8EC-3094-49F7-B3C3-B7FBCEF28644}" type="presOf" srcId="{02140489-1989-4025-80F7-258CAE73B228}" destId="{BCA149DF-2014-4E82-82BB-81772434AF9E}" srcOrd="0" destOrd="0" presId="urn:microsoft.com/office/officeart/2005/8/layout/default"/>
    <dgm:cxn modelId="{648410F6-DC56-4128-B460-8C6B6274268A}" srcId="{7EFC993C-7BF1-4921-ACE6-82222244CC14}" destId="{E32046F3-895A-4144-8A2D-7CE124E19DF3}" srcOrd="0" destOrd="0" parTransId="{9E4EA9A3-3F88-4C64-9694-C5CC61817B92}" sibTransId="{E94F638F-7B21-4617-9E7A-5A552A7639C9}"/>
    <dgm:cxn modelId="{D9398DCC-9324-4BA7-ABD6-482E92A173E5}" srcId="{7EFC993C-7BF1-4921-ACE6-82222244CC14}" destId="{957A0849-B15C-440E-BE9D-D1D48940D461}" srcOrd="3" destOrd="0" parTransId="{012AF42C-5EE2-4249-B66C-C7FCCABA8F27}" sibTransId="{6847FA56-50D6-4CCB-ACB7-831BC1D979E6}"/>
    <dgm:cxn modelId="{A7888BDF-1C86-41DC-8CC5-8AC0CEA3D949}" type="presOf" srcId="{957A0849-B15C-440E-BE9D-D1D48940D461}" destId="{B3B5D044-C2EA-45D0-BDC0-E9FAEF76E6C5}" srcOrd="0" destOrd="0" presId="urn:microsoft.com/office/officeart/2005/8/layout/default"/>
    <dgm:cxn modelId="{627C8DCA-2E5E-4E24-AF9A-8179F9A2A385}" type="presOf" srcId="{7EFC993C-7BF1-4921-ACE6-82222244CC14}" destId="{B4575787-2404-487B-A5B6-87FA0C39CCDA}" srcOrd="0" destOrd="0" presId="urn:microsoft.com/office/officeart/2005/8/layout/default"/>
    <dgm:cxn modelId="{2EA11C31-5D97-43B6-B047-E7D778BC416A}" srcId="{7EFC993C-7BF1-4921-ACE6-82222244CC14}" destId="{1B40D183-25E9-4389-B21C-2197486A2BAA}" srcOrd="4" destOrd="0" parTransId="{589795FF-5411-4A3B-BC16-51B992A56D28}" sibTransId="{52EF1462-4E0D-4DA8-944A-36228DBD68D4}"/>
    <dgm:cxn modelId="{FB500A4E-C284-4960-B2FB-D8696F130009}" type="presOf" srcId="{B63BFDEE-1B85-4189-8724-D13703B6F2CF}" destId="{E119CC3A-015F-4A02-B8CC-D8DBBEC636EF}" srcOrd="0" destOrd="0" presId="urn:microsoft.com/office/officeart/2005/8/layout/default"/>
    <dgm:cxn modelId="{F4489536-22F7-4D15-B580-1607064A8B5E}" srcId="{7EFC993C-7BF1-4921-ACE6-82222244CC14}" destId="{45A71808-B1B8-4610-936E-2DB9C00DBFB2}" srcOrd="2" destOrd="0" parTransId="{19DD4CF6-25F7-433A-9236-3073B7E99DCE}" sibTransId="{21573899-81FA-4D1E-89E4-6A905FEC0B81}"/>
    <dgm:cxn modelId="{0F453130-F390-48DA-86A3-F669717FF5B8}" type="presOf" srcId="{E32046F3-895A-4144-8A2D-7CE124E19DF3}" destId="{75DFCDCB-7A57-4DF2-9C12-8958D065E8BF}" srcOrd="0" destOrd="0" presId="urn:microsoft.com/office/officeart/2005/8/layout/default"/>
    <dgm:cxn modelId="{70900852-7910-41AB-B6DA-9677214C0045}" type="presOf" srcId="{45A71808-B1B8-4610-936E-2DB9C00DBFB2}" destId="{22E7DED8-0013-4AA9-892B-18D50067450C}" srcOrd="0" destOrd="0" presId="urn:microsoft.com/office/officeart/2005/8/layout/default"/>
    <dgm:cxn modelId="{7452F694-0CD1-496E-A5C2-68BF19F89E2D}" type="presOf" srcId="{1B40D183-25E9-4389-B21C-2197486A2BAA}" destId="{C8FDAD7B-472C-4C6D-AC76-74CA5726DD16}" srcOrd="0" destOrd="0" presId="urn:microsoft.com/office/officeart/2005/8/layout/default"/>
    <dgm:cxn modelId="{2E08AAE2-E79C-42FB-9718-AE0257A2CFB2}" srcId="{7EFC993C-7BF1-4921-ACE6-82222244CC14}" destId="{02140489-1989-4025-80F7-258CAE73B228}" srcOrd="1" destOrd="0" parTransId="{7A3CB6DA-8B29-4508-B118-C23AE8E3F936}" sibTransId="{0AF66620-6C65-4080-9089-85317563C1C5}"/>
    <dgm:cxn modelId="{709752EF-ECF9-45DD-8466-94AF86F93BC6}" type="presParOf" srcId="{B4575787-2404-487B-A5B6-87FA0C39CCDA}" destId="{75DFCDCB-7A57-4DF2-9C12-8958D065E8BF}" srcOrd="0" destOrd="0" presId="urn:microsoft.com/office/officeart/2005/8/layout/default"/>
    <dgm:cxn modelId="{BD0C41C2-9AFA-4881-A970-AF961B5F3808}" type="presParOf" srcId="{B4575787-2404-487B-A5B6-87FA0C39CCDA}" destId="{5BF38D8E-3E41-4439-86C1-16F685277204}" srcOrd="1" destOrd="0" presId="urn:microsoft.com/office/officeart/2005/8/layout/default"/>
    <dgm:cxn modelId="{239EE6CE-4976-4F04-B77E-F95037ABF192}" type="presParOf" srcId="{B4575787-2404-487B-A5B6-87FA0C39CCDA}" destId="{BCA149DF-2014-4E82-82BB-81772434AF9E}" srcOrd="2" destOrd="0" presId="urn:microsoft.com/office/officeart/2005/8/layout/default"/>
    <dgm:cxn modelId="{F9F9DE30-7E29-4103-9604-05310B16BFA9}" type="presParOf" srcId="{B4575787-2404-487B-A5B6-87FA0C39CCDA}" destId="{BD08CFAF-43F3-4B56-AECA-93DEDAC22874}" srcOrd="3" destOrd="0" presId="urn:microsoft.com/office/officeart/2005/8/layout/default"/>
    <dgm:cxn modelId="{40F99876-43D8-424B-91B8-30EA3F98F8A9}" type="presParOf" srcId="{B4575787-2404-487B-A5B6-87FA0C39CCDA}" destId="{22E7DED8-0013-4AA9-892B-18D50067450C}" srcOrd="4" destOrd="0" presId="urn:microsoft.com/office/officeart/2005/8/layout/default"/>
    <dgm:cxn modelId="{0B123482-BDE2-4F09-9F6D-DF35F157A9B5}" type="presParOf" srcId="{B4575787-2404-487B-A5B6-87FA0C39CCDA}" destId="{70F5DC04-FFC9-43CA-8B33-81DE3A74186F}" srcOrd="5" destOrd="0" presId="urn:microsoft.com/office/officeart/2005/8/layout/default"/>
    <dgm:cxn modelId="{130AB67B-CCD5-4D46-90CD-819787CF363F}" type="presParOf" srcId="{B4575787-2404-487B-A5B6-87FA0C39CCDA}" destId="{B3B5D044-C2EA-45D0-BDC0-E9FAEF76E6C5}" srcOrd="6" destOrd="0" presId="urn:microsoft.com/office/officeart/2005/8/layout/default"/>
    <dgm:cxn modelId="{40B56E4A-5DF2-4992-9FA7-0CAD38921E3D}" type="presParOf" srcId="{B4575787-2404-487B-A5B6-87FA0C39CCDA}" destId="{AE6F448A-C69E-4965-B9AC-90912C47A489}" srcOrd="7" destOrd="0" presId="urn:microsoft.com/office/officeart/2005/8/layout/default"/>
    <dgm:cxn modelId="{ADE33A21-0D12-49CE-A666-B1675082D04C}" type="presParOf" srcId="{B4575787-2404-487B-A5B6-87FA0C39CCDA}" destId="{C8FDAD7B-472C-4C6D-AC76-74CA5726DD16}" srcOrd="8" destOrd="0" presId="urn:microsoft.com/office/officeart/2005/8/layout/default"/>
    <dgm:cxn modelId="{D8C4BAC5-86CD-4C58-8C88-7CD50AD8E457}" type="presParOf" srcId="{B4575787-2404-487B-A5B6-87FA0C39CCDA}" destId="{E1CDE4F5-9A31-49C0-BC10-116AAE1C2A42}" srcOrd="9" destOrd="0" presId="urn:microsoft.com/office/officeart/2005/8/layout/default"/>
    <dgm:cxn modelId="{9E0030EB-ADA4-4527-8469-3D1E9A315196}" type="presParOf" srcId="{B4575787-2404-487B-A5B6-87FA0C39CCDA}" destId="{E119CC3A-015F-4A02-B8CC-D8DBBEC636E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F778B-354B-48CC-BF74-0BEC1BA20BB8}">
      <dsp:nvSpPr>
        <dsp:cNvPr id="0" name=""/>
        <dsp:cNvSpPr/>
      </dsp:nvSpPr>
      <dsp:spPr>
        <a:xfrm>
          <a:off x="0" y="689"/>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599865-27DA-4F71-A1FA-744BA4F192EE}">
      <dsp:nvSpPr>
        <dsp:cNvPr id="0" name=""/>
        <dsp:cNvSpPr/>
      </dsp:nvSpPr>
      <dsp:spPr>
        <a:xfrm>
          <a:off x="0" y="689"/>
          <a:ext cx="6797675" cy="62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a:t>Introduction</a:t>
          </a:r>
        </a:p>
      </dsp:txBody>
      <dsp:txXfrm>
        <a:off x="0" y="689"/>
        <a:ext cx="6797675" cy="627614"/>
      </dsp:txXfrm>
    </dsp:sp>
    <dsp:sp modelId="{42E70161-BC6E-4B87-9035-6A0B88468377}">
      <dsp:nvSpPr>
        <dsp:cNvPr id="0" name=""/>
        <dsp:cNvSpPr/>
      </dsp:nvSpPr>
      <dsp:spPr>
        <a:xfrm>
          <a:off x="0" y="628304"/>
          <a:ext cx="6797675" cy="0"/>
        </a:xfrm>
        <a:prstGeom prst="line">
          <a:avLst/>
        </a:prstGeom>
        <a:solidFill>
          <a:schemeClr val="accent2">
            <a:hueOff val="149450"/>
            <a:satOff val="92"/>
            <a:lumOff val="1201"/>
            <a:alphaOff val="0"/>
          </a:schemeClr>
        </a:solidFill>
        <a:ln w="15875" cap="flat" cmpd="sng" algn="ctr">
          <a:solidFill>
            <a:schemeClr val="accent2">
              <a:hueOff val="149450"/>
              <a:satOff val="92"/>
              <a:lumOff val="120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7301FE-4E91-4DBC-AF9A-12B8E250FF59}">
      <dsp:nvSpPr>
        <dsp:cNvPr id="0" name=""/>
        <dsp:cNvSpPr/>
      </dsp:nvSpPr>
      <dsp:spPr>
        <a:xfrm>
          <a:off x="0" y="628304"/>
          <a:ext cx="6797675" cy="62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a:t>Problem Statement</a:t>
          </a:r>
        </a:p>
      </dsp:txBody>
      <dsp:txXfrm>
        <a:off x="0" y="628304"/>
        <a:ext cx="6797675" cy="627614"/>
      </dsp:txXfrm>
    </dsp:sp>
    <dsp:sp modelId="{165F7132-92C2-402F-9319-6ADA2FA50190}">
      <dsp:nvSpPr>
        <dsp:cNvPr id="0" name=""/>
        <dsp:cNvSpPr/>
      </dsp:nvSpPr>
      <dsp:spPr>
        <a:xfrm>
          <a:off x="0" y="1255919"/>
          <a:ext cx="6797675" cy="0"/>
        </a:xfrm>
        <a:prstGeom prst="line">
          <a:avLst/>
        </a:prstGeom>
        <a:solidFill>
          <a:schemeClr val="accent2">
            <a:hueOff val="298900"/>
            <a:satOff val="184"/>
            <a:lumOff val="2402"/>
            <a:alphaOff val="0"/>
          </a:schemeClr>
        </a:solidFill>
        <a:ln w="15875" cap="flat" cmpd="sng" algn="ctr">
          <a:solidFill>
            <a:schemeClr val="accent2">
              <a:hueOff val="298900"/>
              <a:satOff val="184"/>
              <a:lumOff val="240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FBC16E-6939-4C39-969D-F8CCD3095A32}">
      <dsp:nvSpPr>
        <dsp:cNvPr id="0" name=""/>
        <dsp:cNvSpPr/>
      </dsp:nvSpPr>
      <dsp:spPr>
        <a:xfrm>
          <a:off x="0" y="1255919"/>
          <a:ext cx="6797675" cy="62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a:t>Why this topic?</a:t>
          </a:r>
        </a:p>
      </dsp:txBody>
      <dsp:txXfrm>
        <a:off x="0" y="1255919"/>
        <a:ext cx="6797675" cy="627614"/>
      </dsp:txXfrm>
    </dsp:sp>
    <dsp:sp modelId="{35E656F3-11C5-40E8-AFDB-A6E90F565212}">
      <dsp:nvSpPr>
        <dsp:cNvPr id="0" name=""/>
        <dsp:cNvSpPr/>
      </dsp:nvSpPr>
      <dsp:spPr>
        <a:xfrm>
          <a:off x="0" y="1883533"/>
          <a:ext cx="6797675" cy="0"/>
        </a:xfrm>
        <a:prstGeom prst="line">
          <a:avLst/>
        </a:prstGeom>
        <a:solidFill>
          <a:schemeClr val="accent2">
            <a:hueOff val="448350"/>
            <a:satOff val="276"/>
            <a:lumOff val="3603"/>
            <a:alphaOff val="0"/>
          </a:schemeClr>
        </a:solidFill>
        <a:ln w="15875" cap="flat" cmpd="sng" algn="ctr">
          <a:solidFill>
            <a:schemeClr val="accent2">
              <a:hueOff val="448350"/>
              <a:satOff val="276"/>
              <a:lumOff val="360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96019E-F986-46C8-A5AA-FC845EEAD312}">
      <dsp:nvSpPr>
        <dsp:cNvPr id="0" name=""/>
        <dsp:cNvSpPr/>
      </dsp:nvSpPr>
      <dsp:spPr>
        <a:xfrm>
          <a:off x="0" y="1883533"/>
          <a:ext cx="6797675" cy="62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a:t>What’s our solution</a:t>
          </a:r>
        </a:p>
      </dsp:txBody>
      <dsp:txXfrm>
        <a:off x="0" y="1883533"/>
        <a:ext cx="6797675" cy="627614"/>
      </dsp:txXfrm>
    </dsp:sp>
    <dsp:sp modelId="{86D4BE63-53A1-4E99-B54D-4174C66E1190}">
      <dsp:nvSpPr>
        <dsp:cNvPr id="0" name=""/>
        <dsp:cNvSpPr/>
      </dsp:nvSpPr>
      <dsp:spPr>
        <a:xfrm>
          <a:off x="0" y="2511148"/>
          <a:ext cx="6797675" cy="0"/>
        </a:xfrm>
        <a:prstGeom prst="line">
          <a:avLst/>
        </a:prstGeom>
        <a:solidFill>
          <a:schemeClr val="accent2">
            <a:hueOff val="597799"/>
            <a:satOff val="368"/>
            <a:lumOff val="4804"/>
            <a:alphaOff val="0"/>
          </a:schemeClr>
        </a:solidFill>
        <a:ln w="15875" cap="flat" cmpd="sng" algn="ctr">
          <a:solidFill>
            <a:schemeClr val="accent2">
              <a:hueOff val="597799"/>
              <a:satOff val="368"/>
              <a:lumOff val="480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642B5A-2B97-48D6-A8FB-2B88AFE20407}">
      <dsp:nvSpPr>
        <dsp:cNvPr id="0" name=""/>
        <dsp:cNvSpPr/>
      </dsp:nvSpPr>
      <dsp:spPr>
        <a:xfrm>
          <a:off x="0" y="2511148"/>
          <a:ext cx="6797675" cy="62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IN" sz="2900" kern="1200"/>
            <a:t>Objective</a:t>
          </a:r>
          <a:endParaRPr lang="en-US" sz="2900" kern="1200"/>
        </a:p>
      </dsp:txBody>
      <dsp:txXfrm>
        <a:off x="0" y="2511148"/>
        <a:ext cx="6797675" cy="627614"/>
      </dsp:txXfrm>
    </dsp:sp>
    <dsp:sp modelId="{337A6F76-AD04-4102-8182-6F712BA5DC4E}">
      <dsp:nvSpPr>
        <dsp:cNvPr id="0" name=""/>
        <dsp:cNvSpPr/>
      </dsp:nvSpPr>
      <dsp:spPr>
        <a:xfrm>
          <a:off x="0" y="3138763"/>
          <a:ext cx="6797675" cy="0"/>
        </a:xfrm>
        <a:prstGeom prst="line">
          <a:avLst/>
        </a:prstGeom>
        <a:solidFill>
          <a:schemeClr val="accent2">
            <a:hueOff val="747249"/>
            <a:satOff val="459"/>
            <a:lumOff val="6005"/>
            <a:alphaOff val="0"/>
          </a:schemeClr>
        </a:solidFill>
        <a:ln w="15875" cap="flat" cmpd="sng" algn="ctr">
          <a:solidFill>
            <a:schemeClr val="accent2">
              <a:hueOff val="747249"/>
              <a:satOff val="459"/>
              <a:lumOff val="600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C4596F-0A62-423C-990B-C93E9C679463}">
      <dsp:nvSpPr>
        <dsp:cNvPr id="0" name=""/>
        <dsp:cNvSpPr/>
      </dsp:nvSpPr>
      <dsp:spPr>
        <a:xfrm>
          <a:off x="0" y="3138763"/>
          <a:ext cx="6797675" cy="62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IN" sz="2900" b="0" kern="1200" dirty="0" smtClean="0"/>
            <a:t>Assumptions and dependencies</a:t>
          </a:r>
          <a:endParaRPr lang="en-US" sz="2900" b="0" kern="1200" dirty="0"/>
        </a:p>
      </dsp:txBody>
      <dsp:txXfrm>
        <a:off x="0" y="3138763"/>
        <a:ext cx="6797675" cy="627614"/>
      </dsp:txXfrm>
    </dsp:sp>
    <dsp:sp modelId="{2A9FFEED-4E67-4B27-BF97-1A64921058E8}">
      <dsp:nvSpPr>
        <dsp:cNvPr id="0" name=""/>
        <dsp:cNvSpPr/>
      </dsp:nvSpPr>
      <dsp:spPr>
        <a:xfrm>
          <a:off x="0" y="3766378"/>
          <a:ext cx="6797675" cy="0"/>
        </a:xfrm>
        <a:prstGeom prst="line">
          <a:avLst/>
        </a:prstGeom>
        <a:solidFill>
          <a:schemeClr val="accent2">
            <a:hueOff val="896699"/>
            <a:satOff val="551"/>
            <a:lumOff val="7206"/>
            <a:alphaOff val="0"/>
          </a:schemeClr>
        </a:solidFill>
        <a:ln w="15875" cap="flat" cmpd="sng" algn="ctr">
          <a:solidFill>
            <a:schemeClr val="accent2">
              <a:hueOff val="896699"/>
              <a:satOff val="551"/>
              <a:lumOff val="72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779F21-B42D-4766-AF2D-8746767D79C1}">
      <dsp:nvSpPr>
        <dsp:cNvPr id="0" name=""/>
        <dsp:cNvSpPr/>
      </dsp:nvSpPr>
      <dsp:spPr>
        <a:xfrm>
          <a:off x="0" y="3766378"/>
          <a:ext cx="6797675" cy="62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IN" sz="2900" kern="1200"/>
            <a:t>System Architecture </a:t>
          </a:r>
          <a:endParaRPr lang="en-US" sz="2900" kern="1200"/>
        </a:p>
      </dsp:txBody>
      <dsp:txXfrm>
        <a:off x="0" y="3766378"/>
        <a:ext cx="6797675" cy="627614"/>
      </dsp:txXfrm>
    </dsp:sp>
    <dsp:sp modelId="{C0CF2CEB-D717-4E89-BD57-D342AEB5341C}">
      <dsp:nvSpPr>
        <dsp:cNvPr id="0" name=""/>
        <dsp:cNvSpPr/>
      </dsp:nvSpPr>
      <dsp:spPr>
        <a:xfrm>
          <a:off x="0" y="4393992"/>
          <a:ext cx="6797675" cy="0"/>
        </a:xfrm>
        <a:prstGeom prst="line">
          <a:avLst/>
        </a:prstGeom>
        <a:solidFill>
          <a:schemeClr val="accent2">
            <a:hueOff val="1046149"/>
            <a:satOff val="643"/>
            <a:lumOff val="8407"/>
            <a:alphaOff val="0"/>
          </a:schemeClr>
        </a:solidFill>
        <a:ln w="15875" cap="flat" cmpd="sng" algn="ctr">
          <a:solidFill>
            <a:schemeClr val="accent2">
              <a:hueOff val="1046149"/>
              <a:satOff val="643"/>
              <a:lumOff val="840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A3CF9E-10BC-45BB-9897-8BF38ABF84F9}">
      <dsp:nvSpPr>
        <dsp:cNvPr id="0" name=""/>
        <dsp:cNvSpPr/>
      </dsp:nvSpPr>
      <dsp:spPr>
        <a:xfrm>
          <a:off x="0" y="4393992"/>
          <a:ext cx="6797675" cy="62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IN" sz="2900" kern="1200"/>
            <a:t>Data flow</a:t>
          </a:r>
          <a:endParaRPr lang="en-US" sz="2900" kern="1200"/>
        </a:p>
      </dsp:txBody>
      <dsp:txXfrm>
        <a:off x="0" y="4393992"/>
        <a:ext cx="6797675" cy="627614"/>
      </dsp:txXfrm>
    </dsp:sp>
    <dsp:sp modelId="{189433F4-00C6-4B1D-B312-B6E4441D9DB8}">
      <dsp:nvSpPr>
        <dsp:cNvPr id="0" name=""/>
        <dsp:cNvSpPr/>
      </dsp:nvSpPr>
      <dsp:spPr>
        <a:xfrm>
          <a:off x="0" y="5021607"/>
          <a:ext cx="6797675" cy="0"/>
        </a:xfrm>
        <a:prstGeom prst="line">
          <a:avLst/>
        </a:prstGeom>
        <a:solidFill>
          <a:schemeClr val="accent2">
            <a:hueOff val="1195599"/>
            <a:satOff val="735"/>
            <a:lumOff val="9608"/>
            <a:alphaOff val="0"/>
          </a:schemeClr>
        </a:solidFill>
        <a:ln w="15875" cap="flat" cmpd="sng" algn="ctr">
          <a:solidFill>
            <a:schemeClr val="accent2">
              <a:hueOff val="1195599"/>
              <a:satOff val="735"/>
              <a:lumOff val="960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30DB35-7196-40D3-A4B9-A2034F25A393}">
      <dsp:nvSpPr>
        <dsp:cNvPr id="0" name=""/>
        <dsp:cNvSpPr/>
      </dsp:nvSpPr>
      <dsp:spPr>
        <a:xfrm>
          <a:off x="0" y="5021607"/>
          <a:ext cx="6797675" cy="62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IN" sz="2900" kern="1200"/>
            <a:t>Future of the project</a:t>
          </a:r>
          <a:endParaRPr lang="en-US" sz="2900" kern="1200"/>
        </a:p>
      </dsp:txBody>
      <dsp:txXfrm>
        <a:off x="0" y="5021607"/>
        <a:ext cx="6797675" cy="6276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70BB17-1463-4A48-A05D-E1AC292F880F}">
      <dsp:nvSpPr>
        <dsp:cNvPr id="0" name=""/>
        <dsp:cNvSpPr/>
      </dsp:nvSpPr>
      <dsp:spPr>
        <a:xfrm>
          <a:off x="0" y="0"/>
          <a:ext cx="10058399" cy="647595"/>
        </a:xfrm>
        <a:prstGeom prst="roundRect">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a:t>Introduction:</a:t>
          </a:r>
        </a:p>
      </dsp:txBody>
      <dsp:txXfrm>
        <a:off x="31613" y="31613"/>
        <a:ext cx="9995173" cy="584369"/>
      </dsp:txXfrm>
    </dsp:sp>
    <dsp:sp modelId="{330FB4F0-A52B-4E8F-8134-159CDC2D22D3}">
      <dsp:nvSpPr>
        <dsp:cNvPr id="0" name=""/>
        <dsp:cNvSpPr/>
      </dsp:nvSpPr>
      <dsp:spPr>
        <a:xfrm>
          <a:off x="0" y="826447"/>
          <a:ext cx="10058399" cy="301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4290" rIns="192024" bIns="34290" numCol="1" spcCol="1270" anchor="t" anchorCtr="0">
          <a:noAutofit/>
        </a:bodyPr>
        <a:lstStyle/>
        <a:p>
          <a:pPr marL="228600" lvl="1" indent="-228600" algn="just" defTabSz="933450">
            <a:lnSpc>
              <a:spcPct val="90000"/>
            </a:lnSpc>
            <a:spcBef>
              <a:spcPct val="0"/>
            </a:spcBef>
            <a:spcAft>
              <a:spcPct val="20000"/>
            </a:spcAft>
            <a:buChar char="••"/>
          </a:pPr>
          <a:r>
            <a:rPr lang="en-IN" sz="2100" kern="1200" dirty="0" smtClean="0"/>
            <a:t>Accident-related fatalities and injuries are predicted to be an increasingly common problem. Since the invention of the vehicle, traffic safety has been a major problem. In India, road accidents claimed the lives of 1,53,972 individuals in total in 2021, according to the Ministry of Road Transport and Highways (</a:t>
          </a:r>
          <a:r>
            <a:rPr lang="en-IN" sz="2100" kern="1200" dirty="0" err="1" smtClean="0"/>
            <a:t>MoRTH</a:t>
          </a:r>
          <a:r>
            <a:rPr lang="en-IN" sz="2100" kern="1200" dirty="0" smtClean="0"/>
            <a:t>). Statistics have also shown that young individuals, who make up a significant portion of the workforce, have a relatively high death rate in traffic accidents. Various road safety measures are required to solve this issue. Research interest in figuring out the important impact of the severity of accidents caused by traffic accidents. The prime goal of this research paper is to </a:t>
          </a:r>
          <a:r>
            <a:rPr lang="en-IN" sz="2100" kern="1200" dirty="0" err="1" smtClean="0"/>
            <a:t>analyze</a:t>
          </a:r>
          <a:r>
            <a:rPr lang="en-IN" sz="2100" kern="1200" dirty="0" smtClean="0"/>
            <a:t> road accidents and determines the severity of an accident by applying advanced machine learning techniques.</a:t>
          </a:r>
          <a:endParaRPr lang="en-US" sz="2100" kern="1200" dirty="0"/>
        </a:p>
      </dsp:txBody>
      <dsp:txXfrm>
        <a:off x="0" y="826447"/>
        <a:ext cx="10058399" cy="30180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DFCDCB-7A57-4DF2-9C12-8958D065E8BF}">
      <dsp:nvSpPr>
        <dsp:cNvPr id="0" name=""/>
        <dsp:cNvSpPr/>
      </dsp:nvSpPr>
      <dsp:spPr>
        <a:xfrm>
          <a:off x="377190" y="3160"/>
          <a:ext cx="2907506" cy="1744503"/>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a:t>1. To study the causes of the accident by features extraction.</a:t>
          </a:r>
          <a:endParaRPr lang="en-US" sz="2000" kern="1200"/>
        </a:p>
      </dsp:txBody>
      <dsp:txXfrm>
        <a:off x="377190" y="3160"/>
        <a:ext cx="2907506" cy="1744503"/>
      </dsp:txXfrm>
    </dsp:sp>
    <dsp:sp modelId="{BCA149DF-2014-4E82-82BB-81772434AF9E}">
      <dsp:nvSpPr>
        <dsp:cNvPr id="0" name=""/>
        <dsp:cNvSpPr/>
      </dsp:nvSpPr>
      <dsp:spPr>
        <a:xfrm>
          <a:off x="3575446" y="3160"/>
          <a:ext cx="2907506" cy="1744503"/>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a:t>2. To understand the severity of the accident based on these features. </a:t>
          </a:r>
          <a:endParaRPr lang="en-US" sz="2000" kern="1200"/>
        </a:p>
      </dsp:txBody>
      <dsp:txXfrm>
        <a:off x="3575446" y="3160"/>
        <a:ext cx="2907506" cy="1744503"/>
      </dsp:txXfrm>
    </dsp:sp>
    <dsp:sp modelId="{22E7DED8-0013-4AA9-892B-18D50067450C}">
      <dsp:nvSpPr>
        <dsp:cNvPr id="0" name=""/>
        <dsp:cNvSpPr/>
      </dsp:nvSpPr>
      <dsp:spPr>
        <a:xfrm>
          <a:off x="6773703" y="3160"/>
          <a:ext cx="2907506" cy="1744503"/>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a:t>3. To classify it as fatal, grievous, simple injury or motor collision. </a:t>
          </a:r>
          <a:endParaRPr lang="en-US" sz="2000" kern="1200"/>
        </a:p>
      </dsp:txBody>
      <dsp:txXfrm>
        <a:off x="6773703" y="3160"/>
        <a:ext cx="2907506" cy="1744503"/>
      </dsp:txXfrm>
    </dsp:sp>
    <dsp:sp modelId="{B3B5D044-C2EA-45D0-BDC0-E9FAEF76E6C5}">
      <dsp:nvSpPr>
        <dsp:cNvPr id="0" name=""/>
        <dsp:cNvSpPr/>
      </dsp:nvSpPr>
      <dsp:spPr>
        <a:xfrm>
          <a:off x="377190" y="2038415"/>
          <a:ext cx="2907506" cy="1744503"/>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a:t>4. To carry out algorithms to predict the performance and accuracy of each. </a:t>
          </a:r>
          <a:endParaRPr lang="en-US" sz="2000" kern="1200"/>
        </a:p>
      </dsp:txBody>
      <dsp:txXfrm>
        <a:off x="377190" y="2038415"/>
        <a:ext cx="2907506" cy="1744503"/>
      </dsp:txXfrm>
    </dsp:sp>
    <dsp:sp modelId="{C8FDAD7B-472C-4C6D-AC76-74CA5726DD16}">
      <dsp:nvSpPr>
        <dsp:cNvPr id="0" name=""/>
        <dsp:cNvSpPr/>
      </dsp:nvSpPr>
      <dsp:spPr>
        <a:xfrm>
          <a:off x="3575446" y="2038415"/>
          <a:ext cx="2907506" cy="1744503"/>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a:t>5. To conclude the fastest algorithm. </a:t>
          </a:r>
          <a:endParaRPr lang="en-US" sz="2000" kern="1200"/>
        </a:p>
      </dsp:txBody>
      <dsp:txXfrm>
        <a:off x="3575446" y="2038415"/>
        <a:ext cx="2907506" cy="1744503"/>
      </dsp:txXfrm>
    </dsp:sp>
    <dsp:sp modelId="{E119CC3A-015F-4A02-B8CC-D8DBBEC636EF}">
      <dsp:nvSpPr>
        <dsp:cNvPr id="0" name=""/>
        <dsp:cNvSpPr/>
      </dsp:nvSpPr>
      <dsp:spPr>
        <a:xfrm>
          <a:off x="6773703" y="2038415"/>
          <a:ext cx="2907506" cy="1744503"/>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dirty="0"/>
            <a:t>6. To understand the effect of each feature on the accident and conclude how much is it responsible for the accident.</a:t>
          </a:r>
          <a:endParaRPr lang="en-US" sz="2000" kern="1200" dirty="0"/>
        </a:p>
      </dsp:txBody>
      <dsp:txXfrm>
        <a:off x="6773703" y="2038415"/>
        <a:ext cx="2907506" cy="174450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D49919-4B14-497A-98F4-C96F68972017}" type="datetimeFigureOut">
              <a:rPr lang="en-IN" smtClean="0"/>
              <a:t>27-05-2023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3FE5A2-A17D-4CC4-B675-9918FB0FB0ED}" type="slidenum">
              <a:rPr lang="en-IN" smtClean="0"/>
              <a:t>‹#›</a:t>
            </a:fld>
            <a:endParaRPr lang="en-IN"/>
          </a:p>
        </p:txBody>
      </p:sp>
    </p:spTree>
    <p:extLst>
      <p:ext uri="{BB962C8B-B14F-4D97-AF65-F5344CB8AC3E}">
        <p14:creationId xmlns:p14="http://schemas.microsoft.com/office/powerpoint/2010/main" val="1881249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33FE5A2-A17D-4CC4-B675-9918FB0FB0ED}" type="slidenum">
              <a:rPr lang="en-IN" smtClean="0"/>
              <a:t>27</a:t>
            </a:fld>
            <a:endParaRPr lang="en-IN"/>
          </a:p>
        </p:txBody>
      </p:sp>
    </p:spTree>
    <p:extLst>
      <p:ext uri="{BB962C8B-B14F-4D97-AF65-F5344CB8AC3E}">
        <p14:creationId xmlns:p14="http://schemas.microsoft.com/office/powerpoint/2010/main" val="1643551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33FE5A2-A17D-4CC4-B675-9918FB0FB0ED}" type="slidenum">
              <a:rPr lang="en-IN" smtClean="0"/>
              <a:t>30</a:t>
            </a:fld>
            <a:endParaRPr lang="en-IN"/>
          </a:p>
        </p:txBody>
      </p:sp>
    </p:spTree>
    <p:extLst>
      <p:ext uri="{BB962C8B-B14F-4D97-AF65-F5344CB8AC3E}">
        <p14:creationId xmlns:p14="http://schemas.microsoft.com/office/powerpoint/2010/main" val="3733118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0D92BC-42A9-434B-8530-ADBF4485E407}" type="datetimeFigureOut">
              <a:rPr lang="en-US" smtClean="0"/>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9F9E-9962-4B7B-BA18-A15907CCC6B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1135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0D92BC-42A9-434B-8530-ADBF4485E407}" type="datetimeFigureOut">
              <a:rPr lang="en-US" smtClean="0"/>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607543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0D92BC-42A9-434B-8530-ADBF4485E407}" type="datetimeFigureOut">
              <a:rPr lang="en-US" smtClean="0"/>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648380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0D92BC-42A9-434B-8530-ADBF4485E407}" type="datetimeFigureOut">
              <a:rPr lang="en-US" smtClean="0"/>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483779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0D92BC-42A9-434B-8530-ADBF4485E407}" type="datetimeFigureOut">
              <a:rPr lang="en-US" smtClean="0"/>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9F9E-9962-4B7B-BA18-A15907CCC6B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16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0D92BC-42A9-434B-8530-ADBF4485E407}" type="datetimeFigureOut">
              <a:rPr lang="en-US" smtClean="0"/>
              <a:t>5/27/2023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4193653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0D92BC-42A9-434B-8530-ADBF4485E407}" type="datetimeFigureOut">
              <a:rPr lang="en-US" smtClean="0"/>
              <a:t>5/27/2023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604569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0D92BC-42A9-434B-8530-ADBF4485E407}" type="datetimeFigureOut">
              <a:rPr lang="en-US" smtClean="0"/>
              <a:t>5/27/2023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322453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D0D92BC-42A9-434B-8530-ADBF4485E407}" type="datetimeFigureOut">
              <a:rPr lang="en-US" smtClean="0"/>
              <a:t>5/27/2023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781408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D0D92BC-42A9-434B-8530-ADBF4485E407}" type="datetimeFigureOut">
              <a:rPr lang="en-US" smtClean="0"/>
              <a:t>5/27/2023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0289F9E-9962-4B7B-BA18-A15907CCC6BF}" type="slidenum">
              <a:rPr lang="en-US" smtClean="0"/>
              <a:t>‹#›</a:t>
            </a:fld>
            <a:endParaRPr lang="en-US"/>
          </a:p>
        </p:txBody>
      </p:sp>
    </p:spTree>
    <p:extLst>
      <p:ext uri="{BB962C8B-B14F-4D97-AF65-F5344CB8AC3E}">
        <p14:creationId xmlns:p14="http://schemas.microsoft.com/office/powerpoint/2010/main" val="3240445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0D92BC-42A9-434B-8530-ADBF4485E407}" type="datetimeFigureOut">
              <a:rPr lang="en-US" smtClean="0"/>
              <a:t>5/27/2023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352765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D0D92BC-42A9-434B-8530-ADBF4485E407}" type="datetimeFigureOut">
              <a:rPr lang="en-US" smtClean="0"/>
              <a:pPr/>
              <a:t>5/27/2023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0289F9E-9962-4B7B-BA18-A15907CCC6BF}"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388286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new.pptx" TargetMode="External"/><Relationship Id="rId2" Type="http://schemas.openxmlformats.org/officeDocument/2006/relationships/hyperlink" Target="https://ncrb.gov.in/sites/default/files/ADSI-2021/ADSI_2021_FULL_REPORT.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D99C8D38-8B7E-DC67-9122-473BEF200C17}"/>
              </a:ext>
            </a:extLst>
          </p:cNvPr>
          <p:cNvSpPr/>
          <p:nvPr/>
        </p:nvSpPr>
        <p:spPr>
          <a:xfrm>
            <a:off x="1267739" y="0"/>
            <a:ext cx="9360448"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ISBM COLLEGE OF ENGINEERING</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xmlns="" id="{2333E4AF-AE50-96A9-C85E-0B0566F0E0CC}"/>
              </a:ext>
            </a:extLst>
          </p:cNvPr>
          <p:cNvSpPr/>
          <p:nvPr/>
        </p:nvSpPr>
        <p:spPr>
          <a:xfrm>
            <a:off x="2132688" y="938570"/>
            <a:ext cx="7630550"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ROAD ACCIDENT ANALYSIS</a:t>
            </a:r>
          </a:p>
        </p:txBody>
      </p:sp>
      <p:sp>
        <p:nvSpPr>
          <p:cNvPr id="6" name="TextBox 5">
            <a:extLst>
              <a:ext uri="{FF2B5EF4-FFF2-40B4-BE49-F238E27FC236}">
                <a16:creationId xmlns:a16="http://schemas.microsoft.com/office/drawing/2014/main" xmlns="" id="{77A88E94-8047-BCA1-4B4D-6B614B1EC39A}"/>
              </a:ext>
            </a:extLst>
          </p:cNvPr>
          <p:cNvSpPr txBox="1"/>
          <p:nvPr/>
        </p:nvSpPr>
        <p:spPr>
          <a:xfrm>
            <a:off x="8116388" y="5550098"/>
            <a:ext cx="4371702" cy="369332"/>
          </a:xfrm>
          <a:prstGeom prst="rect">
            <a:avLst/>
          </a:prstGeom>
          <a:noFill/>
        </p:spPr>
        <p:txBody>
          <a:bodyPr wrap="square" rtlCol="0">
            <a:spAutoFit/>
          </a:bodyPr>
          <a:lstStyle/>
          <a:p>
            <a:r>
              <a:rPr lang="en-US" b="1" dirty="0"/>
              <a:t>Guided By: Prof. Veer Bhadra Pratap Singh</a:t>
            </a:r>
            <a:endParaRPr lang="en-IN" b="1" dirty="0"/>
          </a:p>
        </p:txBody>
      </p:sp>
      <p:sp>
        <p:nvSpPr>
          <p:cNvPr id="7" name="TextBox 6">
            <a:extLst>
              <a:ext uri="{FF2B5EF4-FFF2-40B4-BE49-F238E27FC236}">
                <a16:creationId xmlns:a16="http://schemas.microsoft.com/office/drawing/2014/main" xmlns="" id="{9236277C-3CD3-BFFB-90EB-240EC29FD7B6}"/>
              </a:ext>
            </a:extLst>
          </p:cNvPr>
          <p:cNvSpPr txBox="1"/>
          <p:nvPr/>
        </p:nvSpPr>
        <p:spPr>
          <a:xfrm>
            <a:off x="78377" y="5105851"/>
            <a:ext cx="3718560" cy="1200329"/>
          </a:xfrm>
          <a:prstGeom prst="rect">
            <a:avLst/>
          </a:prstGeom>
          <a:noFill/>
        </p:spPr>
        <p:txBody>
          <a:bodyPr wrap="square" rtlCol="0">
            <a:spAutoFit/>
          </a:bodyPr>
          <a:lstStyle/>
          <a:p>
            <a:r>
              <a:rPr lang="en-US" dirty="0"/>
              <a:t>Shivansh Gautam</a:t>
            </a:r>
          </a:p>
          <a:p>
            <a:r>
              <a:rPr lang="en-US" dirty="0"/>
              <a:t>Prashant Kumar Singh</a:t>
            </a:r>
          </a:p>
          <a:p>
            <a:r>
              <a:rPr lang="en-US" dirty="0"/>
              <a:t>Prince Kumar Singh</a:t>
            </a:r>
          </a:p>
          <a:p>
            <a:r>
              <a:rPr lang="en-US" dirty="0"/>
              <a:t>Sonal Raj</a:t>
            </a:r>
            <a:endParaRPr lang="en-IN" dirty="0"/>
          </a:p>
        </p:txBody>
      </p:sp>
      <p:sp>
        <p:nvSpPr>
          <p:cNvPr id="2" name="Rectangle 1">
            <a:extLst>
              <a:ext uri="{FF2B5EF4-FFF2-40B4-BE49-F238E27FC236}">
                <a16:creationId xmlns:a16="http://schemas.microsoft.com/office/drawing/2014/main" xmlns="" id="{F07350D0-ADDF-68B4-6B6A-0F39972EDF1F}"/>
              </a:ext>
            </a:extLst>
          </p:cNvPr>
          <p:cNvSpPr/>
          <p:nvPr/>
        </p:nvSpPr>
        <p:spPr>
          <a:xfrm>
            <a:off x="9144432" y="6006405"/>
            <a:ext cx="2139688" cy="369332"/>
          </a:xfrm>
          <a:prstGeom prst="rect">
            <a:avLst/>
          </a:prstGeom>
          <a:noFill/>
        </p:spPr>
        <p:txBody>
          <a:bodyPr wrap="none" lIns="91440" tIns="45720" rIns="91440" bIns="45720">
            <a:spAutoFit/>
          </a:bodyPr>
          <a:lstStyle/>
          <a:p>
            <a:pPr algn="ctr"/>
            <a:r>
              <a:rPr lang="en-US" b="1" dirty="0">
                <a:ln w="0"/>
                <a:effectLst>
                  <a:outerShdw blurRad="38100" dist="19050" dir="2700000" algn="tl" rotWithShape="0">
                    <a:schemeClr val="dk1">
                      <a:alpha val="40000"/>
                    </a:schemeClr>
                  </a:outerShdw>
                </a:effectLst>
              </a:rPr>
              <a:t>H.O.D : Prof B.B Gite</a:t>
            </a:r>
            <a:endParaRPr lang="en-US"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66187918"/>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10">
            <a:extLst>
              <a:ext uri="{FF2B5EF4-FFF2-40B4-BE49-F238E27FC236}">
                <a16:creationId xmlns:a16="http://schemas.microsoft.com/office/drawing/2014/main" xmlns="" id="{84C1B39F-2829-488D-BCFA-11D92D9903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D4A78B4-E31F-2A04-4E6F-90B34AF6F764}"/>
              </a:ext>
            </a:extLst>
          </p:cNvPr>
          <p:cNvSpPr>
            <a:spLocks noGrp="1"/>
          </p:cNvSpPr>
          <p:nvPr>
            <p:ph type="title"/>
          </p:nvPr>
        </p:nvSpPr>
        <p:spPr>
          <a:xfrm>
            <a:off x="6956868" y="634946"/>
            <a:ext cx="4592874" cy="1450757"/>
          </a:xfrm>
        </p:spPr>
        <p:txBody>
          <a:bodyPr vert="horz" lIns="91440" tIns="45720" rIns="91440" bIns="45720" rtlCol="0" anchor="b">
            <a:normAutofit fontScale="90000"/>
          </a:bodyPr>
          <a:lstStyle/>
          <a:p>
            <a:r>
              <a:rPr lang="en-IN" b="1" dirty="0">
                <a:effectLst>
                  <a:outerShdw blurRad="38100" dist="38100" dir="2700000" algn="tl">
                    <a:srgbClr val="000000">
                      <a:alpha val="43137"/>
                    </a:srgbClr>
                  </a:outerShdw>
                </a:effectLst>
              </a:rPr>
              <a:t>ASSUMPTIONS AND DEPENDENCIES</a:t>
            </a:r>
            <a:endParaRPr lang="en-US" dirty="0">
              <a:effectLst>
                <a:outerShdw blurRad="38100" dist="38100" dir="2700000" algn="tl">
                  <a:srgbClr val="000000">
                    <a:alpha val="43137"/>
                  </a:srgbClr>
                </a:outerShdw>
              </a:effectLst>
            </a:endParaRPr>
          </a:p>
        </p:txBody>
      </p:sp>
      <p:sp>
        <p:nvSpPr>
          <p:cNvPr id="28" name="Rectangle 12">
            <a:extLst>
              <a:ext uri="{FF2B5EF4-FFF2-40B4-BE49-F238E27FC236}">
                <a16:creationId xmlns:a16="http://schemas.microsoft.com/office/drawing/2014/main" xmlns="" id="{DA63DCEF-951F-4D00-82BE-C571BDE2DA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6479458" cy="63343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4">
            <a:extLst>
              <a:ext uri="{FF2B5EF4-FFF2-40B4-BE49-F238E27FC236}">
                <a16:creationId xmlns:a16="http://schemas.microsoft.com/office/drawing/2014/main" xmlns="" id="{CFB673E1-DBF7-4F28-B9D7-A143A9F424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1733" y="321733"/>
            <a:ext cx="3057906" cy="3408237"/>
          </a:xfrm>
          <a:prstGeom prst="rect">
            <a:avLst/>
          </a:prstGeom>
          <a:solidFill>
            <a:srgbClr val="FFFFFF"/>
          </a:solidFill>
          <a:ln w="635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6">
            <a:extLst>
              <a:ext uri="{FF2B5EF4-FFF2-40B4-BE49-F238E27FC236}">
                <a16:creationId xmlns:a16="http://schemas.microsoft.com/office/drawing/2014/main" xmlns="" id="{7B1F1E67-BFCE-400E-8068-A87C5ABF0E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512061" y="321733"/>
            <a:ext cx="2583939" cy="19552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a:solidFill>
                  <a:schemeClr val="tx1"/>
                </a:solidFill>
                <a:effectLst>
                  <a:outerShdw blurRad="38100" dist="38100" dir="2700000" algn="tl">
                    <a:srgbClr val="000000">
                      <a:alpha val="43137"/>
                    </a:srgbClr>
                  </a:outerShdw>
                </a:effectLst>
              </a:rPr>
              <a:t>Bias:</a:t>
            </a:r>
            <a:r>
              <a:rPr lang="en-IN" dirty="0">
                <a:solidFill>
                  <a:schemeClr val="tx1"/>
                </a:solidFill>
              </a:rPr>
              <a:t> The model should be free of bias. The model should not be biased against any particular group of people.</a:t>
            </a:r>
          </a:p>
        </p:txBody>
      </p:sp>
      <p:cxnSp>
        <p:nvCxnSpPr>
          <p:cNvPr id="31" name="Straight Connector 18">
            <a:extLst>
              <a:ext uri="{FF2B5EF4-FFF2-40B4-BE49-F238E27FC236}">
                <a16:creationId xmlns:a16="http://schemas.microsoft.com/office/drawing/2014/main" xmlns="" id="{A7D1A4EE-99DE-4170-A9F2-6FAF58CEFB9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046569" y="2085703"/>
            <a:ext cx="41148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2" name="Rectangle 20">
            <a:extLst>
              <a:ext uri="{FF2B5EF4-FFF2-40B4-BE49-F238E27FC236}">
                <a16:creationId xmlns:a16="http://schemas.microsoft.com/office/drawing/2014/main" xmlns="" id="{3CD3E005-A4F0-413D-A66F-43FF9C6466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1733" y="3879167"/>
            <a:ext cx="3057906" cy="2135564"/>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b="1" dirty="0" smtClean="0">
                <a:solidFill>
                  <a:schemeClr val="tx1"/>
                </a:solidFill>
                <a:effectLst>
                  <a:outerShdw blurRad="38100" dist="38100" dir="2700000" algn="tl">
                    <a:srgbClr val="000000">
                      <a:alpha val="43137"/>
                    </a:srgbClr>
                  </a:outerShdw>
                </a:effectLst>
              </a:rPr>
              <a:t>Training data</a:t>
            </a:r>
            <a:r>
              <a:rPr lang="en-IN" b="1" dirty="0" smtClean="0">
                <a:solidFill>
                  <a:schemeClr val="tx1"/>
                </a:solidFill>
              </a:rPr>
              <a:t>:</a:t>
            </a:r>
            <a:r>
              <a:rPr lang="en-IN" dirty="0" smtClean="0">
                <a:solidFill>
                  <a:schemeClr val="tx1"/>
                </a:solidFill>
              </a:rPr>
              <a:t> The training data must be accurate and realistic. A wide range of potential accident-causing variables, such as driver behaviour, road conditions, and weather, should be included in the data.</a:t>
            </a:r>
            <a:endParaRPr lang="en-IN" dirty="0">
              <a:solidFill>
                <a:schemeClr val="tx1"/>
              </a:solidFill>
            </a:endParaRPr>
          </a:p>
        </p:txBody>
      </p:sp>
      <p:sp>
        <p:nvSpPr>
          <p:cNvPr id="33" name="Rectangle 22">
            <a:extLst>
              <a:ext uri="{FF2B5EF4-FFF2-40B4-BE49-F238E27FC236}">
                <a16:creationId xmlns:a16="http://schemas.microsoft.com/office/drawing/2014/main" xmlns="" id="{4E4EF01D-E02F-48F9-AC1B-9F12764FE1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528588" y="2451014"/>
            <a:ext cx="2567411" cy="3532765"/>
          </a:xfrm>
          <a:prstGeom prst="rect">
            <a:avLst/>
          </a:prstGeom>
          <a:solidFill>
            <a:srgbClr val="FFFFFF"/>
          </a:solidFill>
          <a:ln w="635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xmlns="" id="{81FE6378-970B-767F-1D43-92425343EE5D}"/>
              </a:ext>
            </a:extLst>
          </p:cNvPr>
          <p:cNvSpPr/>
          <p:nvPr/>
        </p:nvSpPr>
        <p:spPr>
          <a:xfrm>
            <a:off x="325779" y="421882"/>
            <a:ext cx="2984350" cy="3408237"/>
          </a:xfrm>
          <a:prstGeom prst="rect">
            <a:avLst/>
          </a:prstGeom>
        </p:spPr>
        <p:txBody>
          <a:bodyPr vert="horz" lIns="0" tIns="45720" rIns="0" bIns="45720" rtlCol="0">
            <a:normAutofit/>
          </a:bodyPr>
          <a:lstStyle/>
          <a:p>
            <a:pPr algn="just"/>
            <a:r>
              <a:rPr lang="en-IN" b="1" dirty="0">
                <a:effectLst>
                  <a:outerShdw blurRad="38100" dist="38100" dir="2700000" algn="tl">
                    <a:srgbClr val="000000">
                      <a:alpha val="43137"/>
                    </a:srgbClr>
                  </a:outerShdw>
                </a:effectLst>
              </a:rPr>
              <a:t>Data quality:</a:t>
            </a:r>
            <a:r>
              <a:rPr lang="en-IN" dirty="0">
                <a:effectLst>
                  <a:outerShdw blurRad="38100" dist="38100" dir="2700000" algn="tl">
                    <a:srgbClr val="000000">
                      <a:alpha val="43137"/>
                    </a:srgbClr>
                  </a:outerShdw>
                </a:effectLst>
              </a:rPr>
              <a:t> The quality of the data used to train the model is critical. The data should be accurate, complete, and representative of the real world.</a:t>
            </a:r>
          </a:p>
        </p:txBody>
      </p:sp>
      <p:sp>
        <p:nvSpPr>
          <p:cNvPr id="25" name="Rectangle 24">
            <a:extLst>
              <a:ext uri="{FF2B5EF4-FFF2-40B4-BE49-F238E27FC236}">
                <a16:creationId xmlns:a16="http://schemas.microsoft.com/office/drawing/2014/main" xmlns="" id="{CE156123-C058-4FBB-9D16-FAD250404D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xmlns="" id="{049BFCD2-119E-4A5F-A6DD-63F748C73A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xmlns="" id="{8F7C6B11-5F9D-FAD1-90EF-BFBA2773BA8B}"/>
              </a:ext>
            </a:extLst>
          </p:cNvPr>
          <p:cNvSpPr txBox="1"/>
          <p:nvPr/>
        </p:nvSpPr>
        <p:spPr>
          <a:xfrm>
            <a:off x="3512061" y="2479255"/>
            <a:ext cx="4850397" cy="369332"/>
          </a:xfrm>
          <a:prstGeom prst="rect">
            <a:avLst/>
          </a:prstGeom>
          <a:noFill/>
        </p:spPr>
        <p:txBody>
          <a:bodyPr wrap="square" rtlCol="0">
            <a:spAutoFit/>
          </a:bodyPr>
          <a:lstStyle/>
          <a:p>
            <a:r>
              <a:rPr lang="en-IN" b="1" dirty="0">
                <a:effectLst>
                  <a:outerShdw blurRad="38100" dist="38100" dir="2700000" algn="tl">
                    <a:srgbClr val="000000">
                      <a:alpha val="43137"/>
                    </a:srgbClr>
                  </a:outerShdw>
                </a:effectLst>
              </a:rPr>
              <a:t>Model </a:t>
            </a:r>
            <a:r>
              <a:rPr lang="en-IN" b="1" dirty="0" smtClean="0">
                <a:effectLst>
                  <a:outerShdw blurRad="38100" dist="38100" dir="2700000" algn="tl">
                    <a:srgbClr val="000000">
                      <a:alpha val="43137"/>
                    </a:srgbClr>
                  </a:outerShdw>
                </a:effectLst>
              </a:rPr>
              <a:t>complexity</a:t>
            </a:r>
            <a:endParaRPr lang="en-IN" b="1" dirty="0">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xmlns="" id="{CA1CE22F-B2A0-3340-5016-04F71347629F}"/>
              </a:ext>
            </a:extLst>
          </p:cNvPr>
          <p:cNvSpPr txBox="1"/>
          <p:nvPr/>
        </p:nvSpPr>
        <p:spPr>
          <a:xfrm>
            <a:off x="3528588" y="3394943"/>
            <a:ext cx="2463312" cy="2585323"/>
          </a:xfrm>
          <a:prstGeom prst="rect">
            <a:avLst/>
          </a:prstGeom>
          <a:noFill/>
        </p:spPr>
        <p:txBody>
          <a:bodyPr wrap="square" rtlCol="0">
            <a:spAutoFit/>
          </a:bodyPr>
          <a:lstStyle/>
          <a:p>
            <a:pPr algn="just"/>
            <a:r>
              <a:rPr lang="en-IN" dirty="0" smtClean="0"/>
              <a:t>The </a:t>
            </a:r>
            <a:r>
              <a:rPr lang="en-IN" dirty="0"/>
              <a:t>complexity of the model should be appropriate for the data. A complex model may be more accurate, but it may also be more difficult to train and interpret.</a:t>
            </a:r>
          </a:p>
          <a:p>
            <a:pPr algn="just"/>
            <a:endParaRPr lang="en-IN" dirty="0"/>
          </a:p>
        </p:txBody>
      </p:sp>
      <p:sp>
        <p:nvSpPr>
          <p:cNvPr id="8" name="Rectangle 7">
            <a:extLst>
              <a:ext uri="{FF2B5EF4-FFF2-40B4-BE49-F238E27FC236}">
                <a16:creationId xmlns:a16="http://schemas.microsoft.com/office/drawing/2014/main" xmlns="" id="{1019B689-61EB-852D-DD6B-F090CE0C93EA}"/>
              </a:ext>
            </a:extLst>
          </p:cNvPr>
          <p:cNvSpPr/>
          <p:nvPr/>
        </p:nvSpPr>
        <p:spPr>
          <a:xfrm>
            <a:off x="6766456" y="2308678"/>
            <a:ext cx="5096267" cy="1200329"/>
          </a:xfrm>
          <a:prstGeom prst="rect">
            <a:avLst/>
          </a:prstGeom>
          <a:noFill/>
        </p:spPr>
        <p:txBody>
          <a:bodyPr wrap="square" lIns="91440" tIns="45720" rIns="91440" bIns="45720">
            <a:spAutoFit/>
          </a:bodyPr>
          <a:lstStyle/>
          <a:p>
            <a:pPr algn="just"/>
            <a:r>
              <a:rPr lang="en-IN" dirty="0">
                <a:latin typeface="Arial" panose="020B0604020202020204" pitchFamily="34" charset="0"/>
                <a:cs typeface="Arial" panose="020B0604020202020204" pitchFamily="34" charset="0"/>
              </a:rPr>
              <a:t>Here are some of the assumptions and dependencies that we have to consider while creating an analysis model using machine learning</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4469985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1D1D1210-3BD3-4C6E-AD1B-07BFB5ABDD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xmlns="" id="{E4947F56-9DBB-4FF9-ABF2-5B7B3C7B5F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xmlns="" id="{B6E21A4B-9996-44C9-AE8B-9B156A6CDFB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xmlns="" id="{CAA95A4F-6851-483E-8C86-31AA85F753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xmlns="" id="{C1536C15-24A6-8422-A027-D249BE8C8F9E}"/>
              </a:ext>
            </a:extLst>
          </p:cNvPr>
          <p:cNvSpPr/>
          <p:nvPr/>
        </p:nvSpPr>
        <p:spPr>
          <a:xfrm>
            <a:off x="8141110" y="639097"/>
            <a:ext cx="3401961" cy="3686015"/>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3600" b="0" cap="none" spc="-50">
                <a:ln w="0"/>
                <a:solidFill>
                  <a:schemeClr val="tx1">
                    <a:lumMod val="85000"/>
                    <a:lumOff val="15000"/>
                  </a:schemeClr>
                </a:solidFill>
                <a:effectLst>
                  <a:outerShdw blurRad="38100" dist="19050" dir="2700000" algn="tl" rotWithShape="0">
                    <a:schemeClr val="dk1">
                      <a:alpha val="40000"/>
                    </a:schemeClr>
                  </a:outerShdw>
                </a:effectLst>
                <a:latin typeface="+mj-lt"/>
                <a:ea typeface="+mj-ea"/>
                <a:cs typeface="+mj-cs"/>
              </a:rPr>
              <a:t>These are the factors that we need to consider while selecting the dataset and model building </a:t>
            </a:r>
          </a:p>
        </p:txBody>
      </p:sp>
      <p:pic>
        <p:nvPicPr>
          <p:cNvPr id="5" name="Picture 4" descr="A picture containing diagram&#10;&#10;Description automatically generated">
            <a:extLst>
              <a:ext uri="{FF2B5EF4-FFF2-40B4-BE49-F238E27FC236}">
                <a16:creationId xmlns:a16="http://schemas.microsoft.com/office/drawing/2014/main" xmlns="" id="{EBEFFF49-A6DF-D120-6A1A-01AAE07527E1}"/>
              </a:ext>
            </a:extLst>
          </p:cNvPr>
          <p:cNvPicPr>
            <a:picLocks noChangeAspect="1"/>
          </p:cNvPicPr>
          <p:nvPr/>
        </p:nvPicPr>
        <p:blipFill>
          <a:blip r:embed="rId2"/>
          <a:stretch>
            <a:fillRect/>
          </a:stretch>
        </p:blipFill>
        <p:spPr>
          <a:xfrm>
            <a:off x="633999" y="1266300"/>
            <a:ext cx="6912217" cy="3801718"/>
          </a:xfrm>
          <a:prstGeom prst="rect">
            <a:avLst/>
          </a:prstGeom>
          <a:noFill/>
        </p:spPr>
      </p:pic>
      <p:cxnSp>
        <p:nvCxnSpPr>
          <p:cNvPr id="18" name="Straight Connector 17">
            <a:extLst>
              <a:ext uri="{FF2B5EF4-FFF2-40B4-BE49-F238E27FC236}">
                <a16:creationId xmlns:a16="http://schemas.microsoft.com/office/drawing/2014/main" xmlns="" id="{8E67B80F-DC96-4AB3-BCAC-07B698F6F68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xmlns="" id="{D102C23A-5B68-4151-A35E-69055BD516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xmlns="" id="{F16C535E-8900-4C12-9B34-681C17AD54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6521023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10">
            <a:extLst>
              <a:ext uri="{FF2B5EF4-FFF2-40B4-BE49-F238E27FC236}">
                <a16:creationId xmlns:a16="http://schemas.microsoft.com/office/drawing/2014/main" xmlns="" id="{84C1B39F-2829-488D-BCFA-11D92D9903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D4A78B4-E31F-2A04-4E6F-90B34AF6F764}"/>
              </a:ext>
            </a:extLst>
          </p:cNvPr>
          <p:cNvSpPr>
            <a:spLocks noGrp="1"/>
          </p:cNvSpPr>
          <p:nvPr>
            <p:ph type="title"/>
          </p:nvPr>
        </p:nvSpPr>
        <p:spPr>
          <a:xfrm>
            <a:off x="6956868" y="634946"/>
            <a:ext cx="4592874" cy="1450757"/>
          </a:xfrm>
        </p:spPr>
        <p:txBody>
          <a:bodyPr vert="horz" lIns="91440" tIns="45720" rIns="91440" bIns="45720" rtlCol="0" anchor="b">
            <a:normAutofit/>
          </a:bodyPr>
          <a:lstStyle/>
          <a:p>
            <a:r>
              <a:rPr lang="en-IN" b="1" dirty="0" smtClean="0">
                <a:effectLst>
                  <a:outerShdw blurRad="38100" dist="38100" dir="2700000" algn="tl">
                    <a:srgbClr val="000000">
                      <a:alpha val="43137"/>
                    </a:srgbClr>
                  </a:outerShdw>
                </a:effectLst>
              </a:rPr>
              <a:t>Data Mining:</a:t>
            </a:r>
            <a:endParaRPr lang="en-US" dirty="0">
              <a:effectLst>
                <a:outerShdw blurRad="38100" dist="38100" dir="2700000" algn="tl">
                  <a:srgbClr val="000000">
                    <a:alpha val="43137"/>
                  </a:srgbClr>
                </a:outerShdw>
              </a:effectLst>
            </a:endParaRPr>
          </a:p>
        </p:txBody>
      </p:sp>
      <p:sp>
        <p:nvSpPr>
          <p:cNvPr id="28" name="Rectangle 12">
            <a:extLst>
              <a:ext uri="{FF2B5EF4-FFF2-40B4-BE49-F238E27FC236}">
                <a16:creationId xmlns:a16="http://schemas.microsoft.com/office/drawing/2014/main" xmlns="" id="{DA63DCEF-951F-4D00-82BE-C571BDE2DA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6479458" cy="63343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4">
            <a:extLst>
              <a:ext uri="{FF2B5EF4-FFF2-40B4-BE49-F238E27FC236}">
                <a16:creationId xmlns:a16="http://schemas.microsoft.com/office/drawing/2014/main" xmlns="" id="{CFB673E1-DBF7-4F28-B9D7-A143A9F424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1733" y="321733"/>
            <a:ext cx="3057906" cy="3408237"/>
          </a:xfrm>
          <a:prstGeom prst="rect">
            <a:avLst/>
          </a:prstGeom>
          <a:solidFill>
            <a:srgbClr val="FFFFFF"/>
          </a:solidFill>
          <a:ln w="635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6">
            <a:extLst>
              <a:ext uri="{FF2B5EF4-FFF2-40B4-BE49-F238E27FC236}">
                <a16:creationId xmlns:a16="http://schemas.microsoft.com/office/drawing/2014/main" xmlns="" id="{7B1F1E67-BFCE-400E-8068-A87C5ABF0E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512061" y="321733"/>
            <a:ext cx="2583939" cy="19552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b="1" dirty="0">
                <a:solidFill>
                  <a:schemeClr val="tx1"/>
                </a:solidFill>
                <a:effectLst>
                  <a:outerShdw blurRad="38100" dist="38100" dir="2700000" algn="tl">
                    <a:srgbClr val="000000">
                      <a:alpha val="43137"/>
                    </a:srgbClr>
                  </a:outerShdw>
                </a:effectLst>
              </a:rPr>
              <a:t>DATA GATHERING</a:t>
            </a:r>
            <a:r>
              <a:rPr lang="en-IN" sz="1600" b="1" dirty="0">
                <a:solidFill>
                  <a:schemeClr val="tx1"/>
                </a:solidFill>
              </a:rPr>
              <a:t>:</a:t>
            </a:r>
            <a:r>
              <a:rPr lang="en-IN" sz="1600" dirty="0">
                <a:solidFill>
                  <a:schemeClr val="tx1"/>
                </a:solidFill>
              </a:rPr>
              <a:t> </a:t>
            </a:r>
          </a:p>
          <a:p>
            <a:pPr algn="just"/>
            <a:r>
              <a:rPr lang="en-IN" sz="1600" dirty="0">
                <a:solidFill>
                  <a:schemeClr val="tx1"/>
                </a:solidFill>
              </a:rPr>
              <a:t>We will use a variety of sources to gather data for machine learning, including </a:t>
            </a:r>
            <a:r>
              <a:rPr lang="en-IN" sz="1600" dirty="0" err="1">
                <a:solidFill>
                  <a:schemeClr val="tx1"/>
                </a:solidFill>
              </a:rPr>
              <a:t>Kaggle</a:t>
            </a:r>
            <a:r>
              <a:rPr lang="en-IN" sz="1600" dirty="0">
                <a:solidFill>
                  <a:schemeClr val="tx1"/>
                </a:solidFill>
              </a:rPr>
              <a:t>. </a:t>
            </a:r>
            <a:r>
              <a:rPr lang="en-IN" sz="1600" dirty="0" err="1">
                <a:solidFill>
                  <a:schemeClr val="tx1"/>
                </a:solidFill>
              </a:rPr>
              <a:t>Kaggle</a:t>
            </a:r>
            <a:r>
              <a:rPr lang="en-IN" sz="1600" dirty="0">
                <a:solidFill>
                  <a:schemeClr val="tx1"/>
                </a:solidFill>
              </a:rPr>
              <a:t> is a great resource for finding high-quality data sets</a:t>
            </a:r>
          </a:p>
        </p:txBody>
      </p:sp>
      <p:cxnSp>
        <p:nvCxnSpPr>
          <p:cNvPr id="31" name="Straight Connector 18">
            <a:extLst>
              <a:ext uri="{FF2B5EF4-FFF2-40B4-BE49-F238E27FC236}">
                <a16:creationId xmlns:a16="http://schemas.microsoft.com/office/drawing/2014/main" xmlns="" id="{A7D1A4EE-99DE-4170-A9F2-6FAF58CEFB9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046569" y="2085703"/>
            <a:ext cx="41148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2" name="Rectangle 20">
            <a:extLst>
              <a:ext uri="{FF2B5EF4-FFF2-40B4-BE49-F238E27FC236}">
                <a16:creationId xmlns:a16="http://schemas.microsoft.com/office/drawing/2014/main" xmlns="" id="{3CD3E005-A4F0-413D-A66F-43FF9C6466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1733" y="3879167"/>
            <a:ext cx="3057906" cy="2135564"/>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a:solidFill>
                  <a:schemeClr val="tx1"/>
                </a:solidFill>
                <a:effectLst>
                  <a:outerShdw blurRad="38100" dist="38100" dir="2700000" algn="tl">
                    <a:srgbClr val="000000">
                      <a:alpha val="43137"/>
                    </a:srgbClr>
                  </a:outerShdw>
                </a:effectLst>
              </a:rPr>
              <a:t>DATA VISUALIZATION:</a:t>
            </a:r>
            <a:r>
              <a:rPr lang="en-IN" dirty="0">
                <a:solidFill>
                  <a:schemeClr val="tx1"/>
                </a:solidFill>
                <a:effectLst>
                  <a:outerShdw blurRad="38100" dist="38100" dir="2700000" algn="tl">
                    <a:srgbClr val="000000">
                      <a:alpha val="43137"/>
                    </a:srgbClr>
                  </a:outerShdw>
                </a:effectLst>
              </a:rPr>
              <a:t> </a:t>
            </a:r>
          </a:p>
          <a:p>
            <a:pPr algn="just"/>
            <a:r>
              <a:rPr lang="en-IN" dirty="0">
                <a:solidFill>
                  <a:schemeClr val="tx1"/>
                </a:solidFill>
              </a:rPr>
              <a:t>The visual representation of data is known as data visualization. Data patterns and trends that would be challenging to spot </a:t>
            </a:r>
            <a:r>
              <a:rPr lang="en-IN" dirty="0" smtClean="0">
                <a:solidFill>
                  <a:schemeClr val="tx1"/>
                </a:solidFill>
              </a:rPr>
              <a:t>would be made visible in this process.</a:t>
            </a:r>
            <a:endParaRPr lang="en-IN" dirty="0">
              <a:solidFill>
                <a:schemeClr val="tx1"/>
              </a:solidFill>
            </a:endParaRPr>
          </a:p>
        </p:txBody>
      </p:sp>
      <p:sp>
        <p:nvSpPr>
          <p:cNvPr id="33" name="Rectangle 22">
            <a:extLst>
              <a:ext uri="{FF2B5EF4-FFF2-40B4-BE49-F238E27FC236}">
                <a16:creationId xmlns:a16="http://schemas.microsoft.com/office/drawing/2014/main" xmlns="" id="{4E4EF01D-E02F-48F9-AC1B-9F12764FE1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528588" y="2451014"/>
            <a:ext cx="2567411" cy="3532765"/>
          </a:xfrm>
          <a:prstGeom prst="rect">
            <a:avLst/>
          </a:prstGeom>
          <a:solidFill>
            <a:srgbClr val="FFFFFF"/>
          </a:solidFill>
          <a:ln w="635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xmlns="" id="{81FE6378-970B-767F-1D43-92425343EE5D}"/>
              </a:ext>
            </a:extLst>
          </p:cNvPr>
          <p:cNvSpPr/>
          <p:nvPr/>
        </p:nvSpPr>
        <p:spPr>
          <a:xfrm>
            <a:off x="325779" y="421882"/>
            <a:ext cx="2984350" cy="3408237"/>
          </a:xfrm>
          <a:prstGeom prst="rect">
            <a:avLst/>
          </a:prstGeom>
        </p:spPr>
        <p:txBody>
          <a:bodyPr vert="horz" lIns="0" tIns="45720" rIns="0" bIns="45720" rtlCol="0">
            <a:normAutofit/>
          </a:bodyPr>
          <a:lstStyle/>
          <a:p>
            <a:r>
              <a:rPr lang="en-IN" b="1" dirty="0">
                <a:effectLst>
                  <a:outerShdw blurRad="38100" dist="38100" dir="2700000" algn="tl">
                    <a:srgbClr val="000000">
                      <a:alpha val="43137"/>
                    </a:srgbClr>
                  </a:outerShdw>
                </a:effectLst>
              </a:rPr>
              <a:t>DATA PRE-PROCESSING: </a:t>
            </a:r>
          </a:p>
          <a:p>
            <a:pPr algn="just"/>
            <a:r>
              <a:rPr lang="en-IN" dirty="0"/>
              <a:t>A key stage of the data mining process is data preparation. It is the process of preparing raw data for analysis by cleaning, formatting, and other changes.</a:t>
            </a:r>
            <a:endParaRPr lang="en-IN" dirty="0">
              <a:effectLst>
                <a:outerShdw blurRad="38100" dist="38100" dir="2700000" algn="tl">
                  <a:srgbClr val="000000">
                    <a:alpha val="43137"/>
                  </a:srgbClr>
                </a:outerShdw>
              </a:effectLst>
            </a:endParaRPr>
          </a:p>
        </p:txBody>
      </p:sp>
      <p:sp>
        <p:nvSpPr>
          <p:cNvPr id="25" name="Rectangle 24">
            <a:extLst>
              <a:ext uri="{FF2B5EF4-FFF2-40B4-BE49-F238E27FC236}">
                <a16:creationId xmlns:a16="http://schemas.microsoft.com/office/drawing/2014/main" xmlns="" id="{CE156123-C058-4FBB-9D16-FAD250404D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xmlns="" id="{049BFCD2-119E-4A5F-A6DD-63F748C73A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a:extLst>
              <a:ext uri="{FF2B5EF4-FFF2-40B4-BE49-F238E27FC236}">
                <a16:creationId xmlns:a16="http://schemas.microsoft.com/office/drawing/2014/main" xmlns="" id="{1019B689-61EB-852D-DD6B-F090CE0C93EA}"/>
              </a:ext>
            </a:extLst>
          </p:cNvPr>
          <p:cNvSpPr/>
          <p:nvPr/>
        </p:nvSpPr>
        <p:spPr>
          <a:xfrm>
            <a:off x="6766456" y="2308678"/>
            <a:ext cx="5096267" cy="1200329"/>
          </a:xfrm>
          <a:prstGeom prst="rect">
            <a:avLst/>
          </a:prstGeom>
          <a:noFill/>
        </p:spPr>
        <p:txBody>
          <a:bodyPr wrap="square" lIns="91440" tIns="45720" rIns="91440" bIns="45720">
            <a:spAutoFit/>
          </a:bodyPr>
          <a:lstStyle/>
          <a:p>
            <a:pPr algn="just"/>
            <a:r>
              <a:rPr lang="en-IN" dirty="0">
                <a:latin typeface="Arial" panose="020B0604020202020204" pitchFamily="34" charset="0"/>
                <a:cs typeface="Arial" panose="020B0604020202020204" pitchFamily="34" charset="0"/>
              </a:rPr>
              <a:t>Here are some of the </a:t>
            </a:r>
            <a:r>
              <a:rPr lang="en-IN" dirty="0" smtClean="0">
                <a:latin typeface="Arial" panose="020B0604020202020204" pitchFamily="34" charset="0"/>
                <a:cs typeface="Arial" panose="020B0604020202020204" pitchFamily="34" charset="0"/>
              </a:rPr>
              <a:t>steps involved in data mining. Which transform a data into something which can be understand by human and can be used in ML algorithms to build an model.</a:t>
            </a:r>
            <a:endParaRPr lang="en-IN" dirty="0">
              <a:latin typeface="Arial" panose="020B0604020202020204" pitchFamily="34" charset="0"/>
              <a:cs typeface="Arial" panose="020B0604020202020204" pitchFamily="34" charset="0"/>
            </a:endParaRPr>
          </a:p>
        </p:txBody>
      </p:sp>
      <p:pic>
        <p:nvPicPr>
          <p:cNvPr id="16" name="Picture 15" descr="A picture containing text, screenshot, colorfulness, font&#10;&#10;Description automatically generated"/>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057457" y="2945239"/>
            <a:ext cx="3523530" cy="2553554"/>
          </a:xfrm>
          <a:prstGeom prst="rect">
            <a:avLst/>
          </a:prstGeom>
          <a:noFill/>
          <a:ln>
            <a:noFill/>
          </a:ln>
        </p:spPr>
      </p:pic>
    </p:spTree>
    <p:extLst>
      <p:ext uri="{BB962C8B-B14F-4D97-AF65-F5344CB8AC3E}">
        <p14:creationId xmlns:p14="http://schemas.microsoft.com/office/powerpoint/2010/main" val="228167199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IN" b="1" dirty="0">
                <a:effectLst>
                  <a:outerShdw blurRad="38100" dist="38100" dir="2700000" algn="tl">
                    <a:srgbClr val="000000">
                      <a:alpha val="43137"/>
                    </a:srgbClr>
                  </a:outerShdw>
                </a:effectLst>
              </a:rPr>
              <a:t>FEATURE SELECTION:</a:t>
            </a:r>
            <a:r>
              <a:rPr lang="en-IN" dirty="0">
                <a:effectLst>
                  <a:outerShdw blurRad="38100" dist="38100" dir="2700000" algn="tl">
                    <a:srgbClr val="000000">
                      <a:alpha val="43137"/>
                    </a:srgbClr>
                  </a:outerShdw>
                </a:effectLst>
              </a:rPr>
              <a:t> </a:t>
            </a:r>
          </a:p>
        </p:txBody>
      </p:sp>
      <p:sp>
        <p:nvSpPr>
          <p:cNvPr id="3" name="Content Placeholder 2"/>
          <p:cNvSpPr>
            <a:spLocks noGrp="1"/>
          </p:cNvSpPr>
          <p:nvPr>
            <p:ph idx="1"/>
          </p:nvPr>
        </p:nvSpPr>
        <p:spPr/>
        <p:txBody>
          <a:bodyPr/>
          <a:lstStyle/>
          <a:p>
            <a:r>
              <a:rPr lang="en-IN" dirty="0"/>
              <a:t>We used the chi-square test and visualization of various features to see which of the features are important for model building. The chi-square test is a statistical test that is used to determine the independence of two categorical variables. We used the chi-square test to see if there was a significant relationship between each feature and the accident severity.</a:t>
            </a:r>
            <a:endParaRPr lang="en-IN" dirty="0"/>
          </a:p>
        </p:txBody>
      </p:sp>
    </p:spTree>
    <p:extLst>
      <p:ext uri="{BB962C8B-B14F-4D97-AF65-F5344CB8AC3E}">
        <p14:creationId xmlns:p14="http://schemas.microsoft.com/office/powerpoint/2010/main" val="316339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xmlns="" id="{C843AFC8-D8D0-4784-B08C-6324FA88E6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xmlns="" id="{854B1A56-8AFB-4D4F-8D98-1E832D6FFE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453478" y="0"/>
            <a:ext cx="4657389"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xmlns="" id="{7BBF8850-68FA-469A-2D89-7966BC4B1CEB}"/>
              </a:ext>
            </a:extLst>
          </p:cNvPr>
          <p:cNvSpPr/>
          <p:nvPr/>
        </p:nvSpPr>
        <p:spPr>
          <a:xfrm>
            <a:off x="1901163" y="1111753"/>
            <a:ext cx="3720353" cy="4634494"/>
          </a:xfrm>
          <a:prstGeom prst="rect">
            <a:avLst/>
          </a:prstGeom>
          <a:ln w="25400" cap="sq">
            <a:noFill/>
            <a:miter lim="800000"/>
          </a:ln>
        </p:spPr>
        <p:txBody>
          <a:bodyPr vert="horz" lIns="91440" tIns="45720" rIns="91440" bIns="45720" rtlCol="0" anchor="ctr">
            <a:normAutofit/>
          </a:bodyPr>
          <a:lstStyle/>
          <a:p>
            <a:pPr algn="ctr" defTabSz="914400">
              <a:lnSpc>
                <a:spcPct val="85000"/>
              </a:lnSpc>
              <a:spcBef>
                <a:spcPct val="0"/>
              </a:spcBef>
              <a:spcAft>
                <a:spcPts val="600"/>
              </a:spcAft>
              <a:buClr>
                <a:schemeClr val="accent1"/>
              </a:buClr>
            </a:pPr>
            <a:r>
              <a:rPr lang="en-IN" sz="3200" b="1" dirty="0"/>
              <a:t>FEATURE SELECTION:</a:t>
            </a:r>
            <a:r>
              <a:rPr lang="en-IN" sz="3200" dirty="0"/>
              <a:t> </a:t>
            </a:r>
            <a:endParaRPr lang="en-US" sz="3200" b="0" cap="none" spc="-50" dirty="0">
              <a:ln w="0"/>
              <a:solidFill>
                <a:srgbClr val="FFFFFF"/>
              </a:solidFill>
              <a:latin typeface="+mj-lt"/>
              <a:ea typeface="+mj-ea"/>
              <a:cs typeface="+mj-cs"/>
            </a:endParaRPr>
          </a:p>
        </p:txBody>
      </p:sp>
      <p:sp>
        <p:nvSpPr>
          <p:cNvPr id="75" name="Rectangle 74">
            <a:extLst>
              <a:ext uri="{FF2B5EF4-FFF2-40B4-BE49-F238E27FC236}">
                <a16:creationId xmlns:a16="http://schemas.microsoft.com/office/drawing/2014/main" xmlns="" id="{F8E828FC-05B4-4BA4-92D3-3DF79D42D8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453478" cy="6858000"/>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68BE3B53-7368-56D7-D6BD-B5B4663329FA}"/>
              </a:ext>
            </a:extLst>
          </p:cNvPr>
          <p:cNvSpPr txBox="1"/>
          <p:nvPr/>
        </p:nvSpPr>
        <p:spPr>
          <a:xfrm>
            <a:off x="6729984" y="2002537"/>
            <a:ext cx="4864608" cy="3255264"/>
          </a:xfrm>
          <a:prstGeom prst="rect">
            <a:avLst/>
          </a:prstGeom>
        </p:spPr>
        <p:txBody>
          <a:bodyPr vert="horz" lIns="0" tIns="45720" rIns="0" bIns="45720" rtlCol="0" anchor="ctr">
            <a:normAutofit/>
          </a:bodyPr>
          <a:lstStyle/>
          <a:p>
            <a:pPr algn="just"/>
            <a:r>
              <a:rPr lang="en-IN" dirty="0"/>
              <a:t>We used the chi-square test and visualization of various features to see which of the features are important for model building. The chi-square test is a statistical test that is used to determine the independence of two categorical variables. We used the chi-square test to see if there was a significant relationship between each feature and the accident severity.</a:t>
            </a:r>
          </a:p>
        </p:txBody>
      </p:sp>
    </p:spTree>
    <p:extLst>
      <p:ext uri="{BB962C8B-B14F-4D97-AF65-F5344CB8AC3E}">
        <p14:creationId xmlns:p14="http://schemas.microsoft.com/office/powerpoint/2010/main" val="1740178281"/>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xmlns="" id="{843969B5-FE3E-4150-B93F-B908A270CD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11FCBB93-2B1C-491C-903C-769C626EA32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xmlns="" id="{AEFD076C-E402-CDEC-A8AF-26BD6F246CDD}"/>
              </a:ext>
            </a:extLst>
          </p:cNvPr>
          <p:cNvSpPr/>
          <p:nvPr/>
        </p:nvSpPr>
        <p:spPr>
          <a:xfrm>
            <a:off x="0" y="329033"/>
            <a:ext cx="3084844" cy="728305"/>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3600" b="1" spc="-50" dirty="0" smtClean="0">
                <a:ln w="0"/>
                <a:solidFill>
                  <a:srgbClr val="FFFFFF"/>
                </a:solidFill>
                <a:effectLst>
                  <a:outerShdw blurRad="38100" dist="19050" dir="2700000" algn="tl" rotWithShape="0">
                    <a:schemeClr val="dk1">
                      <a:alpha val="40000"/>
                    </a:schemeClr>
                  </a:outerShdw>
                </a:effectLst>
                <a:latin typeface="+mj-lt"/>
                <a:ea typeface="+mj-ea"/>
                <a:cs typeface="+mj-cs"/>
              </a:rPr>
              <a:t>SPEED Limit</a:t>
            </a:r>
            <a:endParaRPr lang="en-US" sz="3600" b="1" cap="none" spc="-50" dirty="0">
              <a:ln w="0"/>
              <a:solidFill>
                <a:srgbClr val="FFFFFF"/>
              </a:solidFill>
              <a:effectLst>
                <a:outerShdw blurRad="38100" dist="19050" dir="2700000" algn="tl" rotWithShape="0">
                  <a:schemeClr val="dk1">
                    <a:alpha val="40000"/>
                  </a:schemeClr>
                </a:outerShdw>
              </a:effectLst>
              <a:latin typeface="+mj-lt"/>
              <a:ea typeface="+mj-ea"/>
              <a:cs typeface="+mj-cs"/>
            </a:endParaRPr>
          </a:p>
        </p:txBody>
      </p:sp>
      <p:sp>
        <p:nvSpPr>
          <p:cNvPr id="9" name="TextBox 8">
            <a:extLst>
              <a:ext uri="{FF2B5EF4-FFF2-40B4-BE49-F238E27FC236}">
                <a16:creationId xmlns:a16="http://schemas.microsoft.com/office/drawing/2014/main" xmlns="" id="{F9380189-DCF8-1D33-EF08-4C8533DA133E}"/>
              </a:ext>
            </a:extLst>
          </p:cNvPr>
          <p:cNvSpPr txBox="1"/>
          <p:nvPr/>
        </p:nvSpPr>
        <p:spPr>
          <a:xfrm>
            <a:off x="126460" y="2653800"/>
            <a:ext cx="3977619" cy="2243586"/>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sz="1500" b="0" i="0" dirty="0">
                <a:solidFill>
                  <a:srgbClr val="FFFFFF"/>
                </a:solidFill>
                <a:effectLst/>
              </a:rPr>
              <a:t>In 2021, road accidents claimed the lives of 1.55 lakh Indians</a:t>
            </a:r>
            <a:r>
              <a:rPr lang="en-US" sz="1500" dirty="0">
                <a:solidFill>
                  <a:srgbClr val="FFFFFF"/>
                </a:solidFill>
              </a:rPr>
              <a:t> </a:t>
            </a:r>
            <a:r>
              <a:rPr lang="en-US" sz="1500" b="0" i="0" dirty="0">
                <a:solidFill>
                  <a:srgbClr val="FFFFFF"/>
                </a:solidFill>
                <a:effectLst/>
              </a:rPr>
              <a:t>an all-time record. Nearly 60% of those incidents were caused by </a:t>
            </a:r>
            <a:r>
              <a:rPr lang="en-US" sz="1500" b="0" i="0" dirty="0" err="1">
                <a:solidFill>
                  <a:srgbClr val="FFFFFF"/>
                </a:solidFill>
                <a:effectLst/>
              </a:rPr>
              <a:t>overspeeding</a:t>
            </a:r>
            <a:r>
              <a:rPr lang="en-US" sz="1500" b="0" i="0" dirty="0">
                <a:solidFill>
                  <a:srgbClr val="FFFFFF"/>
                </a:solidFill>
                <a:effectLst/>
              </a:rPr>
              <a:t>.</a:t>
            </a:r>
          </a:p>
          <a:p>
            <a:pPr defTabSz="914400">
              <a:lnSpc>
                <a:spcPct val="90000"/>
              </a:lnSpc>
              <a:spcAft>
                <a:spcPts val="600"/>
              </a:spcAft>
              <a:buClr>
                <a:schemeClr val="accent1"/>
              </a:buClr>
              <a:buFont typeface="Calibri" panose="020F0502020204030204" pitchFamily="34" charset="0"/>
            </a:pPr>
            <a:r>
              <a:rPr lang="en-US" sz="1500" dirty="0">
                <a:solidFill>
                  <a:srgbClr val="FFFFFF"/>
                </a:solidFill>
              </a:rPr>
              <a:t>                                                                </a:t>
            </a:r>
            <a:r>
              <a:rPr lang="en-US" sz="1500" b="0" i="0" dirty="0">
                <a:solidFill>
                  <a:srgbClr val="FFFFFF"/>
                </a:solidFill>
                <a:effectLst/>
              </a:rPr>
              <a:t> (in 2021)</a:t>
            </a:r>
          </a:p>
          <a:p>
            <a:pPr defTabSz="914400">
              <a:lnSpc>
                <a:spcPct val="90000"/>
              </a:lnSpc>
              <a:spcAft>
                <a:spcPts val="600"/>
              </a:spcAft>
              <a:buClr>
                <a:schemeClr val="accent1"/>
              </a:buClr>
              <a:buFont typeface="Calibri" panose="020F0502020204030204" pitchFamily="34" charset="0"/>
            </a:pPr>
            <a:r>
              <a:rPr lang="en-US" sz="1500" dirty="0">
                <a:solidFill>
                  <a:srgbClr val="FFFFFF"/>
                </a:solidFill>
              </a:rPr>
              <a:t>					                         --Times of India report</a:t>
            </a:r>
          </a:p>
        </p:txBody>
      </p:sp>
      <p:sp>
        <p:nvSpPr>
          <p:cNvPr id="19" name="Rectangle 18">
            <a:extLst>
              <a:ext uri="{FF2B5EF4-FFF2-40B4-BE49-F238E27FC236}">
                <a16:creationId xmlns:a16="http://schemas.microsoft.com/office/drawing/2014/main" xmlns="" id="{650464D7-9DE6-4DE1-865A-27A05DB100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xmlns="" id="{86282E38-106C-E663-BA86-D6373906A9BD}"/>
              </a:ext>
            </a:extLst>
          </p:cNvPr>
          <p:cNvPicPr>
            <a:picLocks noChangeAspect="1"/>
          </p:cNvPicPr>
          <p:nvPr/>
        </p:nvPicPr>
        <p:blipFill>
          <a:blip r:embed="rId2"/>
          <a:stretch>
            <a:fillRect/>
          </a:stretch>
        </p:blipFill>
        <p:spPr>
          <a:xfrm>
            <a:off x="4742017" y="1593517"/>
            <a:ext cx="6798082" cy="3670965"/>
          </a:xfrm>
          <a:prstGeom prst="rect">
            <a:avLst/>
          </a:prstGeom>
        </p:spPr>
      </p:pic>
      <p:sp>
        <p:nvSpPr>
          <p:cNvPr id="10" name="TextBox 9">
            <a:extLst>
              <a:ext uri="{FF2B5EF4-FFF2-40B4-BE49-F238E27FC236}">
                <a16:creationId xmlns:a16="http://schemas.microsoft.com/office/drawing/2014/main" xmlns="" id="{4A6CA838-9E48-2A2E-C85F-043FF561BFB5}"/>
              </a:ext>
            </a:extLst>
          </p:cNvPr>
          <p:cNvSpPr txBox="1"/>
          <p:nvPr/>
        </p:nvSpPr>
        <p:spPr>
          <a:xfrm>
            <a:off x="4742017" y="5264482"/>
            <a:ext cx="6798082" cy="367096"/>
          </a:xfrm>
          <a:prstGeom prst="rect">
            <a:avLst/>
          </a:prstGeom>
          <a:solidFill>
            <a:srgbClr val="000000">
              <a:alpha val="50000"/>
            </a:srgbClr>
          </a:solidFill>
          <a:ln>
            <a:noFill/>
          </a:ln>
        </p:spPr>
        <p:txBody>
          <a:bodyPr wrap="square" rtlCol="0">
            <a:noAutofit/>
          </a:bodyPr>
          <a:lstStyle/>
          <a:p>
            <a:pPr algn="ctr">
              <a:spcAft>
                <a:spcPts val="600"/>
              </a:spcAft>
            </a:pPr>
            <a:r>
              <a:rPr lang="en-US" sz="1300">
                <a:solidFill>
                  <a:srgbClr val="FFFFFF"/>
                </a:solidFill>
              </a:rPr>
              <a:t>In 2020</a:t>
            </a:r>
            <a:endParaRPr lang="en-IN" sz="1300">
              <a:solidFill>
                <a:srgbClr val="FFFFFF"/>
              </a:solidFill>
            </a:endParaRPr>
          </a:p>
        </p:txBody>
      </p:sp>
    </p:spTree>
    <p:extLst>
      <p:ext uri="{BB962C8B-B14F-4D97-AF65-F5344CB8AC3E}">
        <p14:creationId xmlns:p14="http://schemas.microsoft.com/office/powerpoint/2010/main" val="131964935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xmlns="" id="{58795013-E4EC-436F-8E34-F1B9849C71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xmlns="" id="{F3AFB1FC-6A20-46F5-A5BE-761DFB2107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6F84872F-550F-66FE-9E5C-EEF8F68AE160}"/>
              </a:ext>
            </a:extLst>
          </p:cNvPr>
          <p:cNvSpPr>
            <a:spLocks noGrp="1"/>
          </p:cNvSpPr>
          <p:nvPr>
            <p:ph type="title"/>
          </p:nvPr>
        </p:nvSpPr>
        <p:spPr>
          <a:xfrm>
            <a:off x="477622" y="418289"/>
            <a:ext cx="3084844" cy="684906"/>
          </a:xfrm>
        </p:spPr>
        <p:txBody>
          <a:bodyPr vert="horz" lIns="91440" tIns="45720" rIns="91440" bIns="45720" rtlCol="0">
            <a:normAutofit/>
          </a:bodyPr>
          <a:lstStyle/>
          <a:p>
            <a:r>
              <a:rPr lang="en-US" sz="3600" b="1" dirty="0">
                <a:solidFill>
                  <a:srgbClr val="FFFFFF"/>
                </a:solidFill>
              </a:rPr>
              <a:t>Type of Vehicle</a:t>
            </a:r>
          </a:p>
        </p:txBody>
      </p:sp>
      <p:sp>
        <p:nvSpPr>
          <p:cNvPr id="33" name="Rectangle 32">
            <a:extLst>
              <a:ext uri="{FF2B5EF4-FFF2-40B4-BE49-F238E27FC236}">
                <a16:creationId xmlns:a16="http://schemas.microsoft.com/office/drawing/2014/main" xmlns="" id="{0AB5B73F-630E-48DF-B9BF-8A2E33E2B5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a:extLst>
              <a:ext uri="{FF2B5EF4-FFF2-40B4-BE49-F238E27FC236}">
                <a16:creationId xmlns:a16="http://schemas.microsoft.com/office/drawing/2014/main" xmlns="" id="{A6BBC981-1BEC-ABC4-A4FD-1045DF21B5D8}"/>
              </a:ext>
            </a:extLst>
          </p:cNvPr>
          <p:cNvPicPr>
            <a:picLocks noChangeAspect="1"/>
          </p:cNvPicPr>
          <p:nvPr/>
        </p:nvPicPr>
        <p:blipFill rotWithShape="1">
          <a:blip r:embed="rId2"/>
          <a:srcRect r="-1" b="1440"/>
          <a:stretch/>
        </p:blipFill>
        <p:spPr>
          <a:xfrm>
            <a:off x="4742017" y="640080"/>
            <a:ext cx="6798082" cy="5577840"/>
          </a:xfrm>
          <a:prstGeom prst="rect">
            <a:avLst/>
          </a:prstGeom>
        </p:spPr>
      </p:pic>
      <p:sp>
        <p:nvSpPr>
          <p:cNvPr id="3" name="TextBox 2">
            <a:extLst>
              <a:ext uri="{FF2B5EF4-FFF2-40B4-BE49-F238E27FC236}">
                <a16:creationId xmlns:a16="http://schemas.microsoft.com/office/drawing/2014/main" xmlns="" id="{7893A9B0-93CC-BDCA-9106-98628D223407}"/>
              </a:ext>
            </a:extLst>
          </p:cNvPr>
          <p:cNvSpPr txBox="1"/>
          <p:nvPr/>
        </p:nvSpPr>
        <p:spPr>
          <a:xfrm>
            <a:off x="128014" y="3018817"/>
            <a:ext cx="3784060" cy="1200329"/>
          </a:xfrm>
          <a:prstGeom prst="rect">
            <a:avLst/>
          </a:prstGeom>
          <a:noFill/>
        </p:spPr>
        <p:txBody>
          <a:bodyPr wrap="square" rtlCol="0">
            <a:spAutoFit/>
          </a:bodyPr>
          <a:lstStyle/>
          <a:p>
            <a:pPr algn="just"/>
            <a:r>
              <a:rPr lang="en-US" dirty="0"/>
              <a:t>Help us to analyze which type of vehicle is most vulnerable to an accident at that particular location or area</a:t>
            </a:r>
            <a:endParaRPr lang="en-IN" dirty="0"/>
          </a:p>
        </p:txBody>
      </p:sp>
    </p:spTree>
    <p:extLst>
      <p:ext uri="{BB962C8B-B14F-4D97-AF65-F5344CB8AC3E}">
        <p14:creationId xmlns:p14="http://schemas.microsoft.com/office/powerpoint/2010/main" val="306687038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2A7C97B8-2379-40E5-A95F-FB5E61A530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0285BC38-E8E5-E48A-CA31-099587307E5B}"/>
              </a:ext>
            </a:extLst>
          </p:cNvPr>
          <p:cNvSpPr>
            <a:spLocks noGrp="1"/>
          </p:cNvSpPr>
          <p:nvPr>
            <p:ph type="title"/>
          </p:nvPr>
        </p:nvSpPr>
        <p:spPr>
          <a:xfrm>
            <a:off x="7859485" y="634946"/>
            <a:ext cx="3690257" cy="1450757"/>
          </a:xfrm>
        </p:spPr>
        <p:txBody>
          <a:bodyPr>
            <a:normAutofit/>
          </a:bodyPr>
          <a:lstStyle/>
          <a:p>
            <a:r>
              <a:rPr lang="en-US" dirty="0"/>
              <a:t>Time</a:t>
            </a:r>
            <a:endParaRPr lang="en-IN" dirty="0"/>
          </a:p>
        </p:txBody>
      </p:sp>
      <p:cxnSp>
        <p:nvCxnSpPr>
          <p:cNvPr id="12" name="Straight Connector 11">
            <a:extLst>
              <a:ext uri="{FF2B5EF4-FFF2-40B4-BE49-F238E27FC236}">
                <a16:creationId xmlns:a16="http://schemas.microsoft.com/office/drawing/2014/main" xmlns="" id="{AC29A6B1-EC94-4744-BE48-B764337E95B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646B992B-7541-68F4-8969-FAF9E35C83EB}"/>
              </a:ext>
            </a:extLst>
          </p:cNvPr>
          <p:cNvSpPr>
            <a:spLocks noGrp="1"/>
          </p:cNvSpPr>
          <p:nvPr>
            <p:ph idx="1"/>
          </p:nvPr>
        </p:nvSpPr>
        <p:spPr>
          <a:xfrm>
            <a:off x="7859485" y="2198914"/>
            <a:ext cx="3690257" cy="3670180"/>
          </a:xfrm>
        </p:spPr>
        <p:txBody>
          <a:bodyPr>
            <a:normAutofit/>
          </a:bodyPr>
          <a:lstStyle/>
          <a:p>
            <a:pPr algn="just"/>
            <a:r>
              <a:rPr lang="en-US" b="1" i="0" dirty="0">
                <a:effectLst/>
                <a:latin typeface="Ink Free" panose="03080402000500000000" pitchFamily="66" charset="0"/>
              </a:rPr>
              <a:t>we have Start Time &amp; End Time for the timings of each accident. Start Time shows start time of the accident in local time zone. End Time shows end time of the accident in local time zone. End time here refers to when the impact of accident on traffic flow.</a:t>
            </a:r>
            <a:endParaRPr lang="en-IN" dirty="0"/>
          </a:p>
        </p:txBody>
      </p:sp>
      <p:sp>
        <p:nvSpPr>
          <p:cNvPr id="14" name="Rectangle 13">
            <a:extLst>
              <a:ext uri="{FF2B5EF4-FFF2-40B4-BE49-F238E27FC236}">
                <a16:creationId xmlns:a16="http://schemas.microsoft.com/office/drawing/2014/main" xmlns="" id="{863FF3CE-53DE-41A6-A8DF-EE8A85EDCF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xmlns="" id="{B0F0D992-B6E9-451D-A97E-B81C761D08D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xmlns="" id="{AC75A86D-5F3E-606D-5C91-85F7339EA19B}"/>
              </a:ext>
            </a:extLst>
          </p:cNvPr>
          <p:cNvSpPr txBox="1"/>
          <p:nvPr/>
        </p:nvSpPr>
        <p:spPr>
          <a:xfrm>
            <a:off x="1053452" y="5423951"/>
            <a:ext cx="6070893" cy="369332"/>
          </a:xfrm>
          <a:prstGeom prst="rect">
            <a:avLst/>
          </a:prstGeom>
          <a:noFill/>
        </p:spPr>
        <p:txBody>
          <a:bodyPr wrap="none" rtlCol="0">
            <a:spAutoFit/>
          </a:bodyPr>
          <a:lstStyle/>
          <a:p>
            <a:r>
              <a:rPr lang="en-IN" b="1" i="0" dirty="0">
                <a:solidFill>
                  <a:srgbClr val="000000"/>
                </a:solidFill>
                <a:effectLst/>
                <a:latin typeface="arial" panose="020B0604020202020204" pitchFamily="34" charset="0"/>
              </a:rPr>
              <a:t>67% road accidents take place between 9AM and 9PM</a:t>
            </a:r>
            <a:endParaRPr lang="en-IN" dirty="0"/>
          </a:p>
        </p:txBody>
      </p:sp>
      <p:pic>
        <p:nvPicPr>
          <p:cNvPr id="11" name="Picture 10" descr="A picture containing text, screenshot, diagram, design&#10;&#10;Description automatically generated"/>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3452" y="1344677"/>
            <a:ext cx="6528816" cy="3909935"/>
          </a:xfrm>
          <a:prstGeom prst="rect">
            <a:avLst/>
          </a:prstGeom>
          <a:noFill/>
          <a:ln>
            <a:noFill/>
          </a:ln>
        </p:spPr>
      </p:pic>
    </p:spTree>
    <p:extLst>
      <p:ext uri="{BB962C8B-B14F-4D97-AF65-F5344CB8AC3E}">
        <p14:creationId xmlns:p14="http://schemas.microsoft.com/office/powerpoint/2010/main" val="146198002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61596B-AED6-DE44-1D7E-B8997ECB83A8}"/>
              </a:ext>
            </a:extLst>
          </p:cNvPr>
          <p:cNvSpPr>
            <a:spLocks noGrp="1"/>
          </p:cNvSpPr>
          <p:nvPr>
            <p:ph type="title"/>
          </p:nvPr>
        </p:nvSpPr>
        <p:spPr/>
        <p:txBody>
          <a:bodyPr/>
          <a:lstStyle/>
          <a:p>
            <a:r>
              <a:rPr lang="en-US" dirty="0"/>
              <a:t>Weather </a:t>
            </a:r>
            <a:endParaRPr lang="en-IN" dirty="0"/>
          </a:p>
        </p:txBody>
      </p:sp>
      <p:sp>
        <p:nvSpPr>
          <p:cNvPr id="3" name="Content Placeholder 2">
            <a:extLst>
              <a:ext uri="{FF2B5EF4-FFF2-40B4-BE49-F238E27FC236}">
                <a16:creationId xmlns:a16="http://schemas.microsoft.com/office/drawing/2014/main" xmlns="" id="{4490B82B-97F9-6010-74E2-DCBED81ACF22}"/>
              </a:ext>
            </a:extLst>
          </p:cNvPr>
          <p:cNvSpPr>
            <a:spLocks noGrp="1"/>
          </p:cNvSpPr>
          <p:nvPr>
            <p:ph idx="1"/>
          </p:nvPr>
        </p:nvSpPr>
        <p:spPr>
          <a:xfrm>
            <a:off x="1097280" y="1845734"/>
            <a:ext cx="4032069" cy="4023360"/>
          </a:xfrm>
        </p:spPr>
        <p:txBody>
          <a:bodyPr/>
          <a:lstStyle/>
          <a:p>
            <a:pPr algn="just"/>
            <a:r>
              <a:rPr lang="en-IN" sz="2000" b="1" i="0" dirty="0">
                <a:solidFill>
                  <a:schemeClr val="tx1">
                    <a:lumMod val="85000"/>
                    <a:lumOff val="15000"/>
                  </a:schemeClr>
                </a:solidFill>
                <a:effectLst/>
                <a:latin typeface="Ink Free" panose="03080402000500000000" pitchFamily="66" charset="0"/>
              </a:rPr>
              <a:t>we have collected data for each accident records. Here we will analyse features based on the no. of cases for each distinct Condition. Analyse the current state of the atmosphere and using an understanding of atmospheric processes to predict the safety measure </a:t>
            </a:r>
          </a:p>
          <a:p>
            <a:endParaRPr lang="en-IN" dirty="0"/>
          </a:p>
        </p:txBody>
      </p:sp>
      <p:sp>
        <p:nvSpPr>
          <p:cNvPr id="5" name="TextBox 4">
            <a:extLst>
              <a:ext uri="{FF2B5EF4-FFF2-40B4-BE49-F238E27FC236}">
                <a16:creationId xmlns:a16="http://schemas.microsoft.com/office/drawing/2014/main" xmlns="" id="{0D2EF225-355F-50B4-C541-1E60587C7312}"/>
              </a:ext>
            </a:extLst>
          </p:cNvPr>
          <p:cNvSpPr txBox="1"/>
          <p:nvPr/>
        </p:nvSpPr>
        <p:spPr>
          <a:xfrm>
            <a:off x="6126480" y="1011981"/>
            <a:ext cx="6096000" cy="646331"/>
          </a:xfrm>
          <a:prstGeom prst="rect">
            <a:avLst/>
          </a:prstGeom>
          <a:noFill/>
        </p:spPr>
        <p:txBody>
          <a:bodyPr wrap="square">
            <a:spAutoFit/>
          </a:bodyPr>
          <a:lstStyle/>
          <a:p>
            <a:r>
              <a:rPr lang="en-IN" b="1" i="0" dirty="0">
                <a:solidFill>
                  <a:srgbClr val="202124"/>
                </a:solidFill>
                <a:effectLst/>
                <a:latin typeface="arial" panose="020B0604020202020204" pitchFamily="34" charset="0"/>
              </a:rPr>
              <a:t>2.8% (11,110 cases) of such accidents were due to poor weather conditions</a:t>
            </a:r>
            <a:r>
              <a:rPr lang="en-IN" b="0" i="0" dirty="0">
                <a:solidFill>
                  <a:srgbClr val="202124"/>
                </a:solidFill>
                <a:effectLst/>
                <a:latin typeface="arial" panose="020B0604020202020204" pitchFamily="34" charset="0"/>
              </a:rPr>
              <a:t>.</a:t>
            </a:r>
            <a:endParaRPr lang="en-IN" dirty="0"/>
          </a:p>
        </p:txBody>
      </p:sp>
      <p:pic>
        <p:nvPicPr>
          <p:cNvPr id="7" name="Picture 6">
            <a:extLst>
              <a:ext uri="{FF2B5EF4-FFF2-40B4-BE49-F238E27FC236}">
                <a16:creationId xmlns:a16="http://schemas.microsoft.com/office/drawing/2014/main" xmlns="" id="{3277F673-6656-0203-BC73-3D8C4779AA54}"/>
              </a:ext>
            </a:extLst>
          </p:cNvPr>
          <p:cNvPicPr>
            <a:picLocks noChangeAspect="1"/>
          </p:cNvPicPr>
          <p:nvPr/>
        </p:nvPicPr>
        <p:blipFill>
          <a:blip r:embed="rId2"/>
          <a:stretch>
            <a:fillRect/>
          </a:stretch>
        </p:blipFill>
        <p:spPr>
          <a:xfrm>
            <a:off x="1097280" y="4623030"/>
            <a:ext cx="8710415" cy="1089754"/>
          </a:xfrm>
          <a:prstGeom prst="rect">
            <a:avLst/>
          </a:prstGeom>
        </p:spPr>
      </p:pic>
      <p:sp>
        <p:nvSpPr>
          <p:cNvPr id="8" name="TextBox 7">
            <a:extLst>
              <a:ext uri="{FF2B5EF4-FFF2-40B4-BE49-F238E27FC236}">
                <a16:creationId xmlns:a16="http://schemas.microsoft.com/office/drawing/2014/main" xmlns="" id="{030DA915-3A1B-8E07-B8BF-57F9400B6D12}"/>
              </a:ext>
            </a:extLst>
          </p:cNvPr>
          <p:cNvSpPr txBox="1"/>
          <p:nvPr/>
        </p:nvSpPr>
        <p:spPr>
          <a:xfrm>
            <a:off x="7428411" y="5766971"/>
            <a:ext cx="2674578" cy="369332"/>
          </a:xfrm>
          <a:prstGeom prst="rect">
            <a:avLst/>
          </a:prstGeom>
          <a:noFill/>
        </p:spPr>
        <p:txBody>
          <a:bodyPr wrap="none" rtlCol="0">
            <a:spAutoFit/>
          </a:bodyPr>
          <a:lstStyle/>
          <a:p>
            <a:r>
              <a:rPr lang="en-US" dirty="0"/>
              <a:t>--News 18 article snapshot</a:t>
            </a:r>
            <a:endParaRPr lang="en-IN" dirty="0"/>
          </a:p>
        </p:txBody>
      </p:sp>
    </p:spTree>
    <p:extLst>
      <p:ext uri="{BB962C8B-B14F-4D97-AF65-F5344CB8AC3E}">
        <p14:creationId xmlns:p14="http://schemas.microsoft.com/office/powerpoint/2010/main" val="114933743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9B201C-14BC-8CB8-E4E6-647674B7252A}"/>
              </a:ext>
            </a:extLst>
          </p:cNvPr>
          <p:cNvSpPr>
            <a:spLocks noGrp="1"/>
          </p:cNvSpPr>
          <p:nvPr>
            <p:ph type="title"/>
          </p:nvPr>
        </p:nvSpPr>
        <p:spPr/>
        <p:txBody>
          <a:bodyPr/>
          <a:lstStyle/>
          <a:p>
            <a:r>
              <a:rPr lang="en-US" dirty="0"/>
              <a:t>LOCATION</a:t>
            </a:r>
            <a:endParaRPr lang="en-IN" dirty="0"/>
          </a:p>
        </p:txBody>
      </p:sp>
      <p:sp>
        <p:nvSpPr>
          <p:cNvPr id="3" name="Content Placeholder 2">
            <a:extLst>
              <a:ext uri="{FF2B5EF4-FFF2-40B4-BE49-F238E27FC236}">
                <a16:creationId xmlns:a16="http://schemas.microsoft.com/office/drawing/2014/main" xmlns="" id="{7924E118-21E4-FD22-93B6-37B7D276EC6C}"/>
              </a:ext>
            </a:extLst>
          </p:cNvPr>
          <p:cNvSpPr>
            <a:spLocks noGrp="1"/>
          </p:cNvSpPr>
          <p:nvPr>
            <p:ph idx="1"/>
          </p:nvPr>
        </p:nvSpPr>
        <p:spPr>
          <a:xfrm>
            <a:off x="1097280" y="1845734"/>
            <a:ext cx="5686697" cy="4023360"/>
          </a:xfrm>
        </p:spPr>
        <p:txBody>
          <a:bodyPr/>
          <a:lstStyle/>
          <a:p>
            <a:r>
              <a:rPr lang="en-US" sz="2000" b="1" i="0" dirty="0">
                <a:solidFill>
                  <a:schemeClr val="tx1">
                    <a:lumMod val="85000"/>
                    <a:lumOff val="15000"/>
                  </a:schemeClr>
                </a:solidFill>
                <a:effectLst/>
                <a:latin typeface="Ink Free" panose="03080402000500000000" pitchFamily="66" charset="0"/>
              </a:rPr>
              <a:t>we have different attributes like City, State, and even street for each accident records. Here we will analyze These features based on the no. of cases for each distinct location.</a:t>
            </a:r>
          </a:p>
          <a:p>
            <a:endParaRPr lang="en-IN" dirty="0"/>
          </a:p>
        </p:txBody>
      </p:sp>
      <p:sp>
        <p:nvSpPr>
          <p:cNvPr id="4" name="Rectangle 3">
            <a:extLst>
              <a:ext uri="{FF2B5EF4-FFF2-40B4-BE49-F238E27FC236}">
                <a16:creationId xmlns:a16="http://schemas.microsoft.com/office/drawing/2014/main" xmlns="" id="{CBE12CFD-FF9B-58B5-46BB-C82775ECC219}"/>
              </a:ext>
            </a:extLst>
          </p:cNvPr>
          <p:cNvSpPr/>
          <p:nvPr/>
        </p:nvSpPr>
        <p:spPr>
          <a:xfrm>
            <a:off x="740291" y="3644436"/>
            <a:ext cx="1961434" cy="1938992"/>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rPr>
              <a:t>B</a:t>
            </a:r>
            <a:r>
              <a:rPr lang="en-US" sz="2000" b="0" cap="none" spc="0" dirty="0">
                <a:ln w="0"/>
                <a:solidFill>
                  <a:schemeClr val="tx1"/>
                </a:solidFill>
                <a:effectLst>
                  <a:outerShdw blurRad="38100" dist="19050" dir="2700000" algn="tl" rotWithShape="0">
                    <a:schemeClr val="dk1">
                      <a:alpha val="40000"/>
                    </a:schemeClr>
                  </a:outerShdw>
                </a:effectLst>
              </a:rPr>
              <a:t>lind-spot</a:t>
            </a:r>
          </a:p>
          <a:p>
            <a:pPr algn="ctr"/>
            <a:r>
              <a:rPr lang="en-US" sz="2000" b="0" cap="none" spc="0" dirty="0">
                <a:ln w="0"/>
                <a:solidFill>
                  <a:schemeClr val="tx1"/>
                </a:solidFill>
                <a:effectLst>
                  <a:outerShdw blurRad="38100" dist="19050" dir="2700000" algn="tl" rotWithShape="0">
                    <a:schemeClr val="dk1">
                      <a:alpha val="40000"/>
                    </a:schemeClr>
                  </a:outerShdw>
                </a:effectLst>
              </a:rPr>
              <a:t>Slope</a:t>
            </a:r>
          </a:p>
          <a:p>
            <a:pPr algn="ctr"/>
            <a:r>
              <a:rPr lang="en-US" sz="2000" b="0" cap="none" spc="0" dirty="0">
                <a:ln w="0"/>
                <a:solidFill>
                  <a:schemeClr val="tx1"/>
                </a:solidFill>
                <a:effectLst>
                  <a:outerShdw blurRad="38100" dist="19050" dir="2700000" algn="tl" rotWithShape="0">
                    <a:schemeClr val="dk1">
                      <a:alpha val="40000"/>
                    </a:schemeClr>
                  </a:outerShdw>
                </a:effectLst>
              </a:rPr>
              <a:t>Heavy traffic</a:t>
            </a:r>
          </a:p>
          <a:p>
            <a:pPr algn="ctr"/>
            <a:r>
              <a:rPr lang="en-US" sz="2000" dirty="0">
                <a:ln w="0"/>
                <a:effectLst>
                  <a:outerShdw blurRad="38100" dist="19050" dir="2700000" algn="tl" rotWithShape="0">
                    <a:schemeClr val="dk1">
                      <a:alpha val="40000"/>
                    </a:schemeClr>
                  </a:outerShdw>
                </a:effectLst>
              </a:rPr>
              <a:t>    Crowded place</a:t>
            </a:r>
            <a:endParaRPr lang="en-US" sz="2000" b="0" cap="none" spc="0" dirty="0">
              <a:ln w="0"/>
              <a:solidFill>
                <a:schemeClr val="tx1"/>
              </a:solidFill>
              <a:effectLst>
                <a:outerShdw blurRad="38100" dist="19050" dir="2700000" algn="tl" rotWithShape="0">
                  <a:schemeClr val="dk1">
                    <a:alpha val="40000"/>
                  </a:schemeClr>
                </a:outerShdw>
              </a:effectLst>
            </a:endParaRPr>
          </a:p>
          <a:p>
            <a:pPr algn="ctr"/>
            <a:endParaRPr lang="en-US" sz="2000" b="0" cap="none" spc="0" dirty="0">
              <a:ln w="0"/>
              <a:solidFill>
                <a:schemeClr val="tx1"/>
              </a:solidFill>
              <a:effectLst>
                <a:outerShdw blurRad="38100" dist="19050" dir="2700000" algn="tl" rotWithShape="0">
                  <a:schemeClr val="dk1">
                    <a:alpha val="40000"/>
                  </a:schemeClr>
                </a:outerShdw>
              </a:effectLst>
            </a:endParaRPr>
          </a:p>
          <a:p>
            <a:pPr algn="ct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xmlns="" id="{8F8FF8C1-5455-AC22-5EDB-2C0C408D562A}"/>
              </a:ext>
            </a:extLst>
          </p:cNvPr>
          <p:cNvSpPr txBox="1"/>
          <p:nvPr/>
        </p:nvSpPr>
        <p:spPr>
          <a:xfrm>
            <a:off x="383547" y="4937097"/>
            <a:ext cx="3318088" cy="646331"/>
          </a:xfrm>
          <a:prstGeom prst="rect">
            <a:avLst/>
          </a:prstGeom>
          <a:noFill/>
        </p:spPr>
        <p:txBody>
          <a:bodyPr wrap="none" rtlCol="0">
            <a:spAutoFit/>
          </a:bodyPr>
          <a:lstStyle/>
          <a:p>
            <a:r>
              <a:rPr lang="en-US" dirty="0"/>
              <a:t>Which type of Vehicle is involved </a:t>
            </a:r>
          </a:p>
          <a:p>
            <a:r>
              <a:rPr lang="en-US" dirty="0"/>
              <a:t>              at that location?</a:t>
            </a:r>
            <a:endParaRPr lang="en-IN" dirty="0"/>
          </a:p>
        </p:txBody>
      </p:sp>
      <p:pic>
        <p:nvPicPr>
          <p:cNvPr id="10" name="Picture 9">
            <a:extLst>
              <a:ext uri="{FF2B5EF4-FFF2-40B4-BE49-F238E27FC236}">
                <a16:creationId xmlns:a16="http://schemas.microsoft.com/office/drawing/2014/main" xmlns="" id="{1681FA84-1558-302D-6281-21D99836CC26}"/>
              </a:ext>
            </a:extLst>
          </p:cNvPr>
          <p:cNvPicPr>
            <a:picLocks noChangeAspect="1"/>
          </p:cNvPicPr>
          <p:nvPr/>
        </p:nvPicPr>
        <p:blipFill>
          <a:blip r:embed="rId2"/>
          <a:stretch>
            <a:fillRect/>
          </a:stretch>
        </p:blipFill>
        <p:spPr>
          <a:xfrm>
            <a:off x="7606760" y="1753437"/>
            <a:ext cx="4084674" cy="2636748"/>
          </a:xfrm>
          <a:prstGeom prst="rect">
            <a:avLst/>
          </a:prstGeom>
        </p:spPr>
      </p:pic>
    </p:spTree>
    <p:extLst>
      <p:ext uri="{BB962C8B-B14F-4D97-AF65-F5344CB8AC3E}">
        <p14:creationId xmlns:p14="http://schemas.microsoft.com/office/powerpoint/2010/main" val="188083395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xmlns="" id="{397464E8-E6BD-4C4E-BCD4-77B2DCE457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10">
            <a:extLst>
              <a:ext uri="{FF2B5EF4-FFF2-40B4-BE49-F238E27FC236}">
                <a16:creationId xmlns:a16="http://schemas.microsoft.com/office/drawing/2014/main" xmlns="" id="{51A1A102-DC42-48A8-BDDC-250C3317D4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4193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12">
            <a:extLst>
              <a:ext uri="{FF2B5EF4-FFF2-40B4-BE49-F238E27FC236}">
                <a16:creationId xmlns:a16="http://schemas.microsoft.com/office/drawing/2014/main" xmlns="" id="{D7A4964E-33C0-4563-92BB-988B2C925F9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14">
            <a:extLst>
              <a:ext uri="{FF2B5EF4-FFF2-40B4-BE49-F238E27FC236}">
                <a16:creationId xmlns:a16="http://schemas.microsoft.com/office/drawing/2014/main" xmlns="" id="{3429A099-5CB1-4A20-B64F-4F0562EF33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xmlns="" id="{087C0A89-7FB3-43F8-9DE3-0177E3E27B4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DCD4E384-F41B-93DC-80DB-FF062EBFD74A}"/>
              </a:ext>
            </a:extLst>
          </p:cNvPr>
          <p:cNvSpPr>
            <a:spLocks noGrp="1"/>
          </p:cNvSpPr>
          <p:nvPr>
            <p:ph type="ctrTitle"/>
          </p:nvPr>
        </p:nvSpPr>
        <p:spPr>
          <a:xfrm>
            <a:off x="492370" y="516835"/>
            <a:ext cx="3084844" cy="5772840"/>
          </a:xfrm>
        </p:spPr>
        <p:txBody>
          <a:bodyPr vert="horz" lIns="91440" tIns="45720" rIns="91440" bIns="45720" rtlCol="0" anchor="ctr">
            <a:normAutofit/>
          </a:bodyPr>
          <a:lstStyle/>
          <a:p>
            <a:r>
              <a:rPr lang="en-US" sz="3600">
                <a:solidFill>
                  <a:srgbClr val="FFFFFF"/>
                </a:solidFill>
              </a:rPr>
              <a:t>TABLE OF CONTENTS</a:t>
            </a:r>
            <a:br>
              <a:rPr lang="en-US" sz="3600">
                <a:solidFill>
                  <a:srgbClr val="FFFFFF"/>
                </a:solidFill>
              </a:rPr>
            </a:br>
            <a:endParaRPr lang="en-US" sz="3600">
              <a:solidFill>
                <a:srgbClr val="FFFFFF"/>
              </a:solidFill>
            </a:endParaRPr>
          </a:p>
        </p:txBody>
      </p:sp>
      <p:sp>
        <p:nvSpPr>
          <p:cNvPr id="19" name="Rectangle 18">
            <a:extLst>
              <a:ext uri="{FF2B5EF4-FFF2-40B4-BE49-F238E27FC236}">
                <a16:creationId xmlns:a16="http://schemas.microsoft.com/office/drawing/2014/main" xmlns="" id="{399F4DD4-CC07-42A8-8AF8-069654F1A9E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5" name="TextBox 2">
            <a:extLst>
              <a:ext uri="{FF2B5EF4-FFF2-40B4-BE49-F238E27FC236}">
                <a16:creationId xmlns:a16="http://schemas.microsoft.com/office/drawing/2014/main" xmlns="" id="{5AE2CABE-DA87-F450-9F2F-9D652B79CB0C}"/>
              </a:ext>
            </a:extLst>
          </p:cNvPr>
          <p:cNvGraphicFramePr/>
          <p:nvPr>
            <p:extLst>
              <p:ext uri="{D42A27DB-BD31-4B8C-83A1-F6EECF244321}">
                <p14:modId xmlns:p14="http://schemas.microsoft.com/office/powerpoint/2010/main" val="2208546406"/>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910984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1D1D1210-3BD3-4C6E-AD1B-07BFB5ABDD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Rectangle 48">
            <a:extLst>
              <a:ext uri="{FF2B5EF4-FFF2-40B4-BE49-F238E27FC236}">
                <a16:creationId xmlns:a16="http://schemas.microsoft.com/office/drawing/2014/main" xmlns="" id="{E4947F56-9DBB-4FF9-ABF2-5B7B3C7B5F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 name="Straight Connector 50">
            <a:extLst>
              <a:ext uri="{FF2B5EF4-FFF2-40B4-BE49-F238E27FC236}">
                <a16:creationId xmlns:a16="http://schemas.microsoft.com/office/drawing/2014/main" xmlns="" id="{B6E21A4B-9996-44C9-AE8B-9B156A6CDFB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3" name="Rectangle 52">
            <a:extLst>
              <a:ext uri="{FF2B5EF4-FFF2-40B4-BE49-F238E27FC236}">
                <a16:creationId xmlns:a16="http://schemas.microsoft.com/office/drawing/2014/main" xmlns="" id="{5C8E9CDB-D43B-406A-A383-9ACA480BA2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xmlns="" id="{C9D57042-CC94-15B8-1F9D-9A07BE8ED951}"/>
              </a:ext>
            </a:extLst>
          </p:cNvPr>
          <p:cNvPicPr>
            <a:picLocks noChangeAspect="1"/>
          </p:cNvPicPr>
          <p:nvPr/>
        </p:nvPicPr>
        <p:blipFill>
          <a:blip r:embed="rId2"/>
          <a:stretch>
            <a:fillRect/>
          </a:stretch>
        </p:blipFill>
        <p:spPr>
          <a:xfrm>
            <a:off x="633999" y="1326651"/>
            <a:ext cx="6275667" cy="4204697"/>
          </a:xfrm>
          <a:prstGeom prst="rect">
            <a:avLst/>
          </a:prstGeom>
        </p:spPr>
      </p:pic>
      <p:sp>
        <p:nvSpPr>
          <p:cNvPr id="55" name="Rectangle 54">
            <a:extLst>
              <a:ext uri="{FF2B5EF4-FFF2-40B4-BE49-F238E27FC236}">
                <a16:creationId xmlns:a16="http://schemas.microsoft.com/office/drawing/2014/main" xmlns="" id="{93C8016D-8063-469F-8F60-CDDA584AB1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7613486" y="0"/>
            <a:ext cx="4584734"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06BA2338-6511-9CAF-E678-3AFC7B8684FA}"/>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a:solidFill>
                  <a:srgbClr val="FFFFFF"/>
                </a:solidFill>
              </a:rPr>
              <a:t>Age group involved in Accident</a:t>
            </a:r>
          </a:p>
        </p:txBody>
      </p:sp>
      <p:sp>
        <p:nvSpPr>
          <p:cNvPr id="57" name="Rectangle 56">
            <a:extLst>
              <a:ext uri="{FF2B5EF4-FFF2-40B4-BE49-F238E27FC236}">
                <a16:creationId xmlns:a16="http://schemas.microsoft.com/office/drawing/2014/main" xmlns="" id="{ABFEE421-0374-4B8E-A6B8-6A1718AF42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556906"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6185128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1D1D1210-3BD3-4C6E-AD1B-07BFB5ABDD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xmlns="" id="{E4947F56-9DBB-4FF9-ABF2-5B7B3C7B5F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xmlns="" id="{B6E21A4B-9996-44C9-AE8B-9B156A6CDFB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xmlns="" id="{64E74486-E6AB-4CA4-B730-DCB6EBC7B1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BDEBD8B-E26C-2390-A395-2DB35C502EFD}"/>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dirty="0">
                <a:solidFill>
                  <a:schemeClr val="tx1">
                    <a:lumMod val="85000"/>
                    <a:lumOff val="15000"/>
                  </a:schemeClr>
                </a:solidFill>
              </a:rPr>
              <a:t>Road condition Analysis</a:t>
            </a:r>
          </a:p>
        </p:txBody>
      </p:sp>
      <p:pic>
        <p:nvPicPr>
          <p:cNvPr id="5" name="Content Placeholder 4">
            <a:extLst>
              <a:ext uri="{FF2B5EF4-FFF2-40B4-BE49-F238E27FC236}">
                <a16:creationId xmlns:a16="http://schemas.microsoft.com/office/drawing/2014/main" xmlns="" id="{0D3184B9-EA1E-A9DE-A10E-A189D999EFE8}"/>
              </a:ext>
            </a:extLst>
          </p:cNvPr>
          <p:cNvPicPr>
            <a:picLocks noGrp="1" noChangeAspect="1"/>
          </p:cNvPicPr>
          <p:nvPr>
            <p:ph idx="1"/>
          </p:nvPr>
        </p:nvPicPr>
        <p:blipFill>
          <a:blip r:embed="rId2"/>
          <a:stretch>
            <a:fillRect/>
          </a:stretch>
        </p:blipFill>
        <p:spPr>
          <a:xfrm>
            <a:off x="635457" y="886004"/>
            <a:ext cx="10916463" cy="3356811"/>
          </a:xfrm>
          <a:prstGeom prst="rect">
            <a:avLst/>
          </a:prstGeom>
        </p:spPr>
      </p:pic>
      <p:cxnSp>
        <p:nvCxnSpPr>
          <p:cNvPr id="18" name="Straight Connector 17">
            <a:extLst>
              <a:ext uri="{FF2B5EF4-FFF2-40B4-BE49-F238E27FC236}">
                <a16:creationId xmlns:a16="http://schemas.microsoft.com/office/drawing/2014/main" xmlns="" id="{5FD29D94-DCB8-41B5-B682-FE1CEFCB53D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xmlns="" id="{F1720810-DC7C-41EE-8F6B-E884FA644E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xmlns="" id="{F9D905F4-0739-470A-953A-6CDD9AD67E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xmlns="" id="{DB9BB0DC-5253-60DE-509D-451BBE236DE2}"/>
              </a:ext>
            </a:extLst>
          </p:cNvPr>
          <p:cNvSpPr txBox="1"/>
          <p:nvPr/>
        </p:nvSpPr>
        <p:spPr>
          <a:xfrm flipH="1">
            <a:off x="9921564" y="4231255"/>
            <a:ext cx="2590477" cy="369332"/>
          </a:xfrm>
          <a:prstGeom prst="rect">
            <a:avLst/>
          </a:prstGeom>
          <a:noFill/>
        </p:spPr>
        <p:txBody>
          <a:bodyPr wrap="square" rtlCol="0">
            <a:spAutoFit/>
          </a:bodyPr>
          <a:lstStyle/>
          <a:p>
            <a:r>
              <a:rPr lang="en-US" dirty="0"/>
              <a:t>--</a:t>
            </a:r>
            <a:r>
              <a:rPr lang="en-US" dirty="0" err="1"/>
              <a:t>Hindustantimes</a:t>
            </a:r>
            <a:endParaRPr lang="en-IN" dirty="0"/>
          </a:p>
        </p:txBody>
      </p:sp>
    </p:spTree>
    <p:extLst>
      <p:ext uri="{BB962C8B-B14F-4D97-AF65-F5344CB8AC3E}">
        <p14:creationId xmlns:p14="http://schemas.microsoft.com/office/powerpoint/2010/main" val="364790581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1D1D1210-3BD3-4C6E-AD1B-07BFB5ABDD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xmlns="" id="{E4947F56-9DBB-4FF9-ABF2-5B7B3C7B5F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xmlns="" id="{B6E21A4B-9996-44C9-AE8B-9B156A6CDFB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xmlns="" id="{F5773171-0576-4132-A405-A6861EB518F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019B878C-B90F-4ECB-965C-222272341D2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FA6CBAA9-E4E7-E477-9717-EC26776D67BA}"/>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a:solidFill>
                  <a:srgbClr val="FFFFFF"/>
                </a:solidFill>
              </a:rPr>
              <a:t>System architecture</a:t>
            </a:r>
          </a:p>
        </p:txBody>
      </p:sp>
      <p:pic>
        <p:nvPicPr>
          <p:cNvPr id="4" name="Content Placeholder 3" descr="Diagram&#10;&#10;Description automatically generated">
            <a:extLst>
              <a:ext uri="{FF2B5EF4-FFF2-40B4-BE49-F238E27FC236}">
                <a16:creationId xmlns:a16="http://schemas.microsoft.com/office/drawing/2014/main" xmlns="" id="{B95995BE-ED19-F290-6263-A01A0ECBD0CF}"/>
              </a:ext>
            </a:extLst>
          </p:cNvPr>
          <p:cNvPicPr>
            <a:picLocks noGrp="1" noChangeAspect="1"/>
          </p:cNvPicPr>
          <p:nvPr>
            <p:ph idx="1"/>
          </p:nvPr>
        </p:nvPicPr>
        <p:blipFill>
          <a:blip r:embed="rId2"/>
          <a:stretch>
            <a:fillRect/>
          </a:stretch>
        </p:blipFill>
        <p:spPr>
          <a:xfrm>
            <a:off x="1814201" y="643538"/>
            <a:ext cx="8564697" cy="3618586"/>
          </a:xfrm>
          <a:prstGeom prst="rect">
            <a:avLst/>
          </a:prstGeom>
        </p:spPr>
      </p:pic>
      <p:sp>
        <p:nvSpPr>
          <p:cNvPr id="19" name="Rectangle 18">
            <a:extLst>
              <a:ext uri="{FF2B5EF4-FFF2-40B4-BE49-F238E27FC236}">
                <a16:creationId xmlns:a16="http://schemas.microsoft.com/office/drawing/2014/main" xmlns="" id="{DEA90D0B-AC38-4D61-872C-1B5C58A55C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4906176"/>
            <a:ext cx="12188952"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p:nvPr/>
        </p:nvPicPr>
        <p:blipFill>
          <a:blip r:embed="rId3"/>
          <a:stretch>
            <a:fillRect/>
          </a:stretch>
        </p:blipFill>
        <p:spPr>
          <a:xfrm>
            <a:off x="1814201" y="641062"/>
            <a:ext cx="8564697" cy="3599921"/>
          </a:xfrm>
          <a:prstGeom prst="rect">
            <a:avLst/>
          </a:prstGeom>
        </p:spPr>
      </p:pic>
    </p:spTree>
    <p:extLst>
      <p:ext uri="{BB962C8B-B14F-4D97-AF65-F5344CB8AC3E}">
        <p14:creationId xmlns:p14="http://schemas.microsoft.com/office/powerpoint/2010/main" val="376258017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1D1D1210-3BD3-4C6E-AD1B-07BFB5ABDD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xmlns="" id="{E4947F56-9DBB-4FF9-ABF2-5B7B3C7B5F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xmlns="" id="{B6E21A4B-9996-44C9-AE8B-9B156A6CDFB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xmlns="" id="{5C8E9CDB-D43B-406A-A383-9ACA480BA2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35D06FA6-3314-319F-F17C-0277F8775C4A}"/>
              </a:ext>
            </a:extLst>
          </p:cNvPr>
          <p:cNvPicPr>
            <a:picLocks noChangeAspect="1"/>
          </p:cNvPicPr>
          <p:nvPr/>
        </p:nvPicPr>
        <p:blipFill>
          <a:blip r:embed="rId2"/>
          <a:stretch>
            <a:fillRect/>
          </a:stretch>
        </p:blipFill>
        <p:spPr>
          <a:xfrm>
            <a:off x="2523791" y="640080"/>
            <a:ext cx="2496083" cy="5577840"/>
          </a:xfrm>
          <a:prstGeom prst="rect">
            <a:avLst/>
          </a:prstGeom>
        </p:spPr>
      </p:pic>
      <p:sp>
        <p:nvSpPr>
          <p:cNvPr id="18" name="Rectangle 17">
            <a:extLst>
              <a:ext uri="{FF2B5EF4-FFF2-40B4-BE49-F238E27FC236}">
                <a16:creationId xmlns:a16="http://schemas.microsoft.com/office/drawing/2014/main" xmlns="" id="{93C8016D-8063-469F-8F60-CDDA584AB1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7613486" y="0"/>
            <a:ext cx="4584734"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Rectangle 3">
            <a:extLst>
              <a:ext uri="{FF2B5EF4-FFF2-40B4-BE49-F238E27FC236}">
                <a16:creationId xmlns:a16="http://schemas.microsoft.com/office/drawing/2014/main" xmlns="" id="{52A75F2C-97B4-BB94-92A6-0A5370EA0BB6}"/>
              </a:ext>
            </a:extLst>
          </p:cNvPr>
          <p:cNvSpPr/>
          <p:nvPr/>
        </p:nvSpPr>
        <p:spPr>
          <a:xfrm>
            <a:off x="8096885" y="640080"/>
            <a:ext cx="3659246" cy="2926080"/>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400" b="0" cap="none" spc="-50" dirty="0">
                <a:ln w="0"/>
                <a:solidFill>
                  <a:srgbClr val="FFFFFF"/>
                </a:solidFill>
                <a:effectLst>
                  <a:outerShdw blurRad="38100" dist="19050" dir="2700000" algn="tl" rotWithShape="0">
                    <a:schemeClr val="dk1">
                      <a:alpha val="40000"/>
                    </a:schemeClr>
                  </a:outerShdw>
                </a:effectLst>
                <a:latin typeface="+mj-lt"/>
                <a:ea typeface="+mj-ea"/>
                <a:cs typeface="+mj-cs"/>
              </a:rPr>
              <a:t>Data-flow Diagram</a:t>
            </a:r>
          </a:p>
        </p:txBody>
      </p:sp>
      <p:sp>
        <p:nvSpPr>
          <p:cNvPr id="20" name="Rectangle 19">
            <a:extLst>
              <a:ext uri="{FF2B5EF4-FFF2-40B4-BE49-F238E27FC236}">
                <a16:creationId xmlns:a16="http://schemas.microsoft.com/office/drawing/2014/main" xmlns="" id="{ABFEE421-0374-4B8E-A6B8-6A1718AF42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556906"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9473056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C2579DAE-C141-48DB-810E-C070C30081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xmlns="" id="{02FD90C3-6350-4D5B-9738-6E94EDF30F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xmlns="" id="{41497DE5-0939-4D1D-9350-0C5E1B209C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5CCC70ED-6C63-4537-B7EB-51990D6C0A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B76E24C1-2968-40DC-A36E-F6B85F0F07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xmlns="" id="{B1E44C0C-8898-3CB6-2957-E7CCFF1A9906}"/>
              </a:ext>
            </a:extLst>
          </p:cNvPr>
          <p:cNvPicPr>
            <a:picLocks noChangeAspect="1"/>
          </p:cNvPicPr>
          <p:nvPr/>
        </p:nvPicPr>
        <p:blipFill>
          <a:blip r:embed="rId2"/>
          <a:stretch>
            <a:fillRect/>
          </a:stretch>
        </p:blipFill>
        <p:spPr>
          <a:xfrm>
            <a:off x="1997939" y="905933"/>
            <a:ext cx="8228126" cy="5039728"/>
          </a:xfrm>
          <a:prstGeom prst="rect">
            <a:avLst/>
          </a:prstGeom>
        </p:spPr>
      </p:pic>
      <p:sp>
        <p:nvSpPr>
          <p:cNvPr id="5" name="TextBox 4">
            <a:extLst>
              <a:ext uri="{FF2B5EF4-FFF2-40B4-BE49-F238E27FC236}">
                <a16:creationId xmlns:a16="http://schemas.microsoft.com/office/drawing/2014/main" xmlns="" id="{D58F17E2-3716-C4D2-6CFB-2709439F554C}"/>
              </a:ext>
            </a:extLst>
          </p:cNvPr>
          <p:cNvSpPr txBox="1"/>
          <p:nvPr/>
        </p:nvSpPr>
        <p:spPr>
          <a:xfrm>
            <a:off x="4552545" y="147946"/>
            <a:ext cx="2000741" cy="369332"/>
          </a:xfrm>
          <a:prstGeom prst="rect">
            <a:avLst/>
          </a:prstGeom>
          <a:noFill/>
        </p:spPr>
        <p:txBody>
          <a:bodyPr wrap="none" rtlCol="0">
            <a:spAutoFit/>
          </a:bodyPr>
          <a:lstStyle/>
          <a:p>
            <a:r>
              <a:rPr lang="en-US" dirty="0"/>
              <a:t>Deployment Model</a:t>
            </a:r>
            <a:endParaRPr lang="en-IN" dirty="0"/>
          </a:p>
        </p:txBody>
      </p:sp>
    </p:spTree>
    <p:extLst>
      <p:ext uri="{BB962C8B-B14F-4D97-AF65-F5344CB8AC3E}">
        <p14:creationId xmlns:p14="http://schemas.microsoft.com/office/powerpoint/2010/main" val="1920665490"/>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xmlns="" id="{1D1D1210-3BD3-4C6E-AD1B-07BFB5ABDD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xmlns="" id="{E4947F56-9DBB-4FF9-ABF2-5B7B3C7B5F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xmlns="" id="{B6E21A4B-9996-44C9-AE8B-9B156A6CDFB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9" name="Rectangle 38">
            <a:extLst>
              <a:ext uri="{FF2B5EF4-FFF2-40B4-BE49-F238E27FC236}">
                <a16:creationId xmlns:a16="http://schemas.microsoft.com/office/drawing/2014/main" xmlns="" id="{F5773171-0576-4132-A405-A6861EB518F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xmlns="" id="{019B878C-B90F-4ECB-965C-222272341D2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a:extLst>
              <a:ext uri="{FF2B5EF4-FFF2-40B4-BE49-F238E27FC236}">
                <a16:creationId xmlns:a16="http://schemas.microsoft.com/office/drawing/2014/main" xmlns="" id="{DCB57F7D-1ACD-DE98-BF8A-052720155B9B}"/>
              </a:ext>
            </a:extLst>
          </p:cNvPr>
          <p:cNvSpPr/>
          <p:nvPr/>
        </p:nvSpPr>
        <p:spPr>
          <a:xfrm>
            <a:off x="2892675" y="5362047"/>
            <a:ext cx="10058400" cy="822960"/>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3600" b="0" cap="none" spc="-50" dirty="0">
                <a:ln w="0"/>
                <a:solidFill>
                  <a:srgbClr val="FFFFFF"/>
                </a:solidFill>
                <a:effectLst>
                  <a:outerShdw blurRad="38100" dist="19050" dir="2700000" algn="tl" rotWithShape="0">
                    <a:schemeClr val="dk1">
                      <a:alpha val="40000"/>
                    </a:schemeClr>
                  </a:outerShdw>
                </a:effectLst>
                <a:latin typeface="+mj-lt"/>
                <a:ea typeface="+mj-ea"/>
                <a:cs typeface="+mj-cs"/>
              </a:rPr>
              <a:t>Overall  ML model process </a:t>
            </a:r>
          </a:p>
        </p:txBody>
      </p:sp>
      <p:pic>
        <p:nvPicPr>
          <p:cNvPr id="4" name="Picture 3">
            <a:extLst>
              <a:ext uri="{FF2B5EF4-FFF2-40B4-BE49-F238E27FC236}">
                <a16:creationId xmlns:a16="http://schemas.microsoft.com/office/drawing/2014/main" xmlns="" id="{FF9A7BE5-F787-A7BC-5C57-E56EA28C6982}"/>
              </a:ext>
            </a:extLst>
          </p:cNvPr>
          <p:cNvPicPr>
            <a:picLocks noChangeAspect="1"/>
          </p:cNvPicPr>
          <p:nvPr/>
        </p:nvPicPr>
        <p:blipFill>
          <a:blip r:embed="rId2"/>
          <a:stretch>
            <a:fillRect/>
          </a:stretch>
        </p:blipFill>
        <p:spPr>
          <a:xfrm>
            <a:off x="1" y="0"/>
            <a:ext cx="12192000" cy="4903700"/>
          </a:xfrm>
          <a:prstGeom prst="rect">
            <a:avLst/>
          </a:prstGeom>
        </p:spPr>
      </p:pic>
      <p:sp>
        <p:nvSpPr>
          <p:cNvPr id="43" name="Rectangle 42">
            <a:extLst>
              <a:ext uri="{FF2B5EF4-FFF2-40B4-BE49-F238E27FC236}">
                <a16:creationId xmlns:a16="http://schemas.microsoft.com/office/drawing/2014/main" xmlns="" id="{DEA90D0B-AC38-4D61-872C-1B5C58A55C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4906176"/>
            <a:ext cx="12188952"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4892472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1D1D1210-3BD3-4C6E-AD1B-07BFB5ABDD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xmlns="" id="{E4947F56-9DBB-4FF9-ABF2-5B7B3C7B5F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xmlns="" id="{B6E21A4B-9996-44C9-AE8B-9B156A6CDFB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xmlns="" id="{5C8E9CDB-D43B-406A-A383-9ACA480BA2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xmlns="" id="{8FB6C3AD-4051-82DB-2A81-611B7BA47894}"/>
              </a:ext>
            </a:extLst>
          </p:cNvPr>
          <p:cNvPicPr>
            <a:picLocks noChangeAspect="1"/>
          </p:cNvPicPr>
          <p:nvPr/>
        </p:nvPicPr>
        <p:blipFill>
          <a:blip r:embed="rId2"/>
          <a:stretch>
            <a:fillRect/>
          </a:stretch>
        </p:blipFill>
        <p:spPr>
          <a:xfrm>
            <a:off x="640620" y="840287"/>
            <a:ext cx="6275667" cy="5177425"/>
          </a:xfrm>
          <a:prstGeom prst="rect">
            <a:avLst/>
          </a:prstGeom>
        </p:spPr>
      </p:pic>
      <p:sp>
        <p:nvSpPr>
          <p:cNvPr id="17" name="Rectangle 16">
            <a:extLst>
              <a:ext uri="{FF2B5EF4-FFF2-40B4-BE49-F238E27FC236}">
                <a16:creationId xmlns:a16="http://schemas.microsoft.com/office/drawing/2014/main" xmlns="" id="{93C8016D-8063-469F-8F60-CDDA584AB1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7613486" y="0"/>
            <a:ext cx="4584734"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177B1A12-F132-40C4-B8CA-57FCE8E46781}"/>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dirty="0">
                <a:solidFill>
                  <a:srgbClr val="FFFFFF"/>
                </a:solidFill>
              </a:rPr>
              <a:t>Use case diagram</a:t>
            </a:r>
          </a:p>
        </p:txBody>
      </p:sp>
      <p:sp>
        <p:nvSpPr>
          <p:cNvPr id="19" name="Rectangle 18">
            <a:extLst>
              <a:ext uri="{FF2B5EF4-FFF2-40B4-BE49-F238E27FC236}">
                <a16:creationId xmlns:a16="http://schemas.microsoft.com/office/drawing/2014/main" xmlns="" id="{ABFEE421-0374-4B8E-A6B8-6A1718AF42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556906"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9506521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C2579DAE-C141-48DB-810E-C070C30081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xmlns="" id="{02FD90C3-6350-4D5B-9738-6E94EDF30F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0">
            <a:extLst>
              <a:ext uri="{FF2B5EF4-FFF2-40B4-BE49-F238E27FC236}">
                <a16:creationId xmlns:a16="http://schemas.microsoft.com/office/drawing/2014/main" xmlns="" id="{BCD2D517-BC35-4439-AC31-06DF764F25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2">
            <a:extLst>
              <a:ext uri="{FF2B5EF4-FFF2-40B4-BE49-F238E27FC236}">
                <a16:creationId xmlns:a16="http://schemas.microsoft.com/office/drawing/2014/main" xmlns="" id="{2DD3F846-0483-40F5-A881-0C1AD2A0CA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779D29B1-1443-0403-7322-22E56A121A4C}"/>
              </a:ext>
            </a:extLst>
          </p:cNvPr>
          <p:cNvPicPr>
            <a:picLocks noChangeAspect="1"/>
          </p:cNvPicPr>
          <p:nvPr/>
        </p:nvPicPr>
        <p:blipFill>
          <a:blip r:embed="rId3"/>
          <a:stretch>
            <a:fillRect/>
          </a:stretch>
        </p:blipFill>
        <p:spPr>
          <a:xfrm>
            <a:off x="1280425" y="801793"/>
            <a:ext cx="9631149" cy="5273056"/>
          </a:xfrm>
          <a:prstGeom prst="rect">
            <a:avLst/>
          </a:prstGeom>
        </p:spPr>
      </p:pic>
    </p:spTree>
    <p:extLst>
      <p:ext uri="{BB962C8B-B14F-4D97-AF65-F5344CB8AC3E}">
        <p14:creationId xmlns:p14="http://schemas.microsoft.com/office/powerpoint/2010/main" val="4097251265"/>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xmlns="" id="{1D1D1210-3BD3-4C6E-AD1B-07BFB5ABDD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81" name="Rectangle 3080">
            <a:extLst>
              <a:ext uri="{FF2B5EF4-FFF2-40B4-BE49-F238E27FC236}">
                <a16:creationId xmlns:a16="http://schemas.microsoft.com/office/drawing/2014/main" xmlns="" id="{E4947F56-9DBB-4FF9-ABF2-5B7B3C7B5F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083" name="Straight Connector 3082">
            <a:extLst>
              <a:ext uri="{FF2B5EF4-FFF2-40B4-BE49-F238E27FC236}">
                <a16:creationId xmlns:a16="http://schemas.microsoft.com/office/drawing/2014/main" xmlns="" id="{B6E21A4B-9996-44C9-AE8B-9B156A6CDFB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85" name="Rectangle 3084">
            <a:extLst>
              <a:ext uri="{FF2B5EF4-FFF2-40B4-BE49-F238E27FC236}">
                <a16:creationId xmlns:a16="http://schemas.microsoft.com/office/drawing/2014/main" xmlns="" id="{CAA95A4F-6851-483E-8C86-31AA85F753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EDEF9A0-A93F-CF57-568C-3DC7B4DAA7D8}"/>
              </a:ext>
            </a:extLst>
          </p:cNvPr>
          <p:cNvSpPr>
            <a:spLocks noGrp="1"/>
          </p:cNvSpPr>
          <p:nvPr>
            <p:ph type="title"/>
          </p:nvPr>
        </p:nvSpPr>
        <p:spPr>
          <a:xfrm>
            <a:off x="8344306" y="2500392"/>
            <a:ext cx="3401961" cy="3686015"/>
          </a:xfrm>
        </p:spPr>
        <p:txBody>
          <a:bodyPr vert="horz" lIns="91440" tIns="45720" rIns="91440" bIns="45720" rtlCol="0" anchor="b">
            <a:normAutofit/>
          </a:bodyPr>
          <a:lstStyle/>
          <a:p>
            <a:r>
              <a:rPr lang="en-US" sz="4600" dirty="0">
                <a:solidFill>
                  <a:schemeClr val="tx1">
                    <a:lumMod val="85000"/>
                    <a:lumOff val="15000"/>
                  </a:schemeClr>
                </a:solidFill>
              </a:rPr>
              <a:t>Future of this Project and improvement</a:t>
            </a:r>
          </a:p>
        </p:txBody>
      </p:sp>
      <p:pic>
        <p:nvPicPr>
          <p:cNvPr id="3074" name="Picture 2" descr="What are Neural Networks? | IBM">
            <a:extLst>
              <a:ext uri="{FF2B5EF4-FFF2-40B4-BE49-F238E27FC236}">
                <a16:creationId xmlns:a16="http://schemas.microsoft.com/office/drawing/2014/main" xmlns="" id="{018A3302-892D-4ADB-419F-BFD4A6ED9B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3999" y="713322"/>
            <a:ext cx="6912217" cy="4907674"/>
          </a:xfrm>
          <a:prstGeom prst="rect">
            <a:avLst/>
          </a:prstGeom>
          <a:noFill/>
          <a:extLst>
            <a:ext uri="{909E8E84-426E-40DD-AFC4-6F175D3DCCD1}">
              <a14:hiddenFill xmlns:a14="http://schemas.microsoft.com/office/drawing/2010/main">
                <a:solidFill>
                  <a:srgbClr val="FFFFFF"/>
                </a:solidFill>
              </a14:hiddenFill>
            </a:ext>
          </a:extLst>
        </p:spPr>
      </p:pic>
      <p:cxnSp>
        <p:nvCxnSpPr>
          <p:cNvPr id="3087" name="Straight Connector 3086">
            <a:extLst>
              <a:ext uri="{FF2B5EF4-FFF2-40B4-BE49-F238E27FC236}">
                <a16:creationId xmlns:a16="http://schemas.microsoft.com/office/drawing/2014/main" xmlns="" id="{8E67B80F-DC96-4AB3-BCAC-07B698F6F68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089" name="Rectangle 3088">
            <a:extLst>
              <a:ext uri="{FF2B5EF4-FFF2-40B4-BE49-F238E27FC236}">
                <a16:creationId xmlns:a16="http://schemas.microsoft.com/office/drawing/2014/main" xmlns="" id="{D102C23A-5B68-4151-A35E-69055BD516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91" name="Rectangle 3090">
            <a:extLst>
              <a:ext uri="{FF2B5EF4-FFF2-40B4-BE49-F238E27FC236}">
                <a16:creationId xmlns:a16="http://schemas.microsoft.com/office/drawing/2014/main" xmlns="" id="{F16C535E-8900-4C12-9B34-681C17AD54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76" name="Picture 4" descr="Is IoT Driving the Autonomous and Electrification Trends in Automotive? |  Ansys">
            <a:extLst>
              <a:ext uri="{FF2B5EF4-FFF2-40B4-BE49-F238E27FC236}">
                <a16:creationId xmlns:a16="http://schemas.microsoft.com/office/drawing/2014/main" xmlns="" id="{4AB55C40-BC11-86DC-7A48-30776199E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436" y="0"/>
            <a:ext cx="3616404" cy="2237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44334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335BF7-D304-B5DF-043D-4FF08055AD15}"/>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xmlns="" id="{DCD484EC-5D31-D7DA-5D24-106A14F1DC5E}"/>
              </a:ext>
            </a:extLst>
          </p:cNvPr>
          <p:cNvSpPr>
            <a:spLocks noGrp="1"/>
          </p:cNvSpPr>
          <p:nvPr>
            <p:ph idx="1"/>
          </p:nvPr>
        </p:nvSpPr>
        <p:spPr>
          <a:xfrm>
            <a:off x="1097280" y="1845734"/>
            <a:ext cx="8368937" cy="366243"/>
          </a:xfrm>
        </p:spPr>
        <p:txBody>
          <a:bodyPr/>
          <a:lstStyle/>
          <a:p>
            <a:r>
              <a:rPr lang="en-IN" dirty="0">
                <a:hlinkClick r:id="rId2"/>
              </a:rPr>
              <a:t>https://ncrb.gov.in/sites/default/files/ADSI-2021/ADSI_2021_FULL_REPORT.pdf</a:t>
            </a:r>
            <a:endParaRPr lang="en-IN" dirty="0"/>
          </a:p>
        </p:txBody>
      </p:sp>
      <p:sp>
        <p:nvSpPr>
          <p:cNvPr id="4" name="TextBox 3">
            <a:extLst>
              <a:ext uri="{FF2B5EF4-FFF2-40B4-BE49-F238E27FC236}">
                <a16:creationId xmlns:a16="http://schemas.microsoft.com/office/drawing/2014/main" xmlns="" id="{B1ABE635-C51F-9B9B-D167-2B12FD655460}"/>
              </a:ext>
            </a:extLst>
          </p:cNvPr>
          <p:cNvSpPr txBox="1"/>
          <p:nvPr/>
        </p:nvSpPr>
        <p:spPr>
          <a:xfrm>
            <a:off x="1097280" y="2320351"/>
            <a:ext cx="2018438" cy="369332"/>
          </a:xfrm>
          <a:prstGeom prst="rect">
            <a:avLst/>
          </a:prstGeom>
          <a:noFill/>
        </p:spPr>
        <p:txBody>
          <a:bodyPr wrap="none" rtlCol="0">
            <a:spAutoFit/>
          </a:bodyPr>
          <a:lstStyle/>
          <a:p>
            <a:r>
              <a:rPr lang="en-IN" dirty="0">
                <a:hlinkClick r:id="rId3" action="ppaction://hlinkpres?slideindex=1&amp;slidetitle=" tooltip="https://data.gov.in/"/>
              </a:rPr>
              <a:t>https://data.gov.in/</a:t>
            </a:r>
            <a:endParaRPr lang="en-IN" dirty="0"/>
          </a:p>
        </p:txBody>
      </p:sp>
      <p:sp>
        <p:nvSpPr>
          <p:cNvPr id="5" name="TextBox 4">
            <a:extLst>
              <a:ext uri="{FF2B5EF4-FFF2-40B4-BE49-F238E27FC236}">
                <a16:creationId xmlns:a16="http://schemas.microsoft.com/office/drawing/2014/main" xmlns="" id="{0F93B522-2783-07DC-D0D4-CB96FF99E8B7}"/>
              </a:ext>
            </a:extLst>
          </p:cNvPr>
          <p:cNvSpPr txBox="1"/>
          <p:nvPr/>
        </p:nvSpPr>
        <p:spPr>
          <a:xfrm>
            <a:off x="1097280" y="2798057"/>
            <a:ext cx="3663823" cy="369332"/>
          </a:xfrm>
          <a:prstGeom prst="rect">
            <a:avLst/>
          </a:prstGeom>
          <a:noFill/>
        </p:spPr>
        <p:txBody>
          <a:bodyPr wrap="none" rtlCol="0">
            <a:spAutoFit/>
          </a:bodyPr>
          <a:lstStyle/>
          <a:p>
            <a:r>
              <a:rPr lang="en-IN" dirty="0">
                <a:hlinkClick r:id="rId3" action="ppaction://hlinkpres?slideindex=1&amp;slidetitle=" tooltip="https://timesofindia.indiatimes.com/"/>
              </a:rPr>
              <a:t>https://timesofindia.indiatimes.com/</a:t>
            </a:r>
            <a:endParaRPr lang="en-IN" dirty="0"/>
          </a:p>
        </p:txBody>
      </p:sp>
      <p:sp>
        <p:nvSpPr>
          <p:cNvPr id="6" name="TextBox 5">
            <a:extLst>
              <a:ext uri="{FF2B5EF4-FFF2-40B4-BE49-F238E27FC236}">
                <a16:creationId xmlns:a16="http://schemas.microsoft.com/office/drawing/2014/main" xmlns="" id="{1C59F748-2AA2-6D3A-69DC-DDAD2F8BA9A0}"/>
              </a:ext>
            </a:extLst>
          </p:cNvPr>
          <p:cNvSpPr txBox="1"/>
          <p:nvPr/>
        </p:nvSpPr>
        <p:spPr>
          <a:xfrm>
            <a:off x="1097280" y="3321280"/>
            <a:ext cx="4215065" cy="369332"/>
          </a:xfrm>
          <a:prstGeom prst="rect">
            <a:avLst/>
          </a:prstGeom>
          <a:noFill/>
        </p:spPr>
        <p:txBody>
          <a:bodyPr wrap="none" rtlCol="0">
            <a:spAutoFit/>
          </a:bodyPr>
          <a:lstStyle/>
          <a:p>
            <a:r>
              <a:rPr lang="en-IN" dirty="0">
                <a:hlinkClick r:id="rId3" action="ppaction://hlinkpres?slideindex=1&amp;slidetitle=" tooltip="https://morth.nic.in/road-accident-in-india"/>
              </a:rPr>
              <a:t>https://morth.nic.in/road-accident-in-india</a:t>
            </a:r>
            <a:endParaRPr lang="en-IN" dirty="0"/>
          </a:p>
        </p:txBody>
      </p:sp>
    </p:spTree>
    <p:extLst>
      <p:ext uri="{BB962C8B-B14F-4D97-AF65-F5344CB8AC3E}">
        <p14:creationId xmlns:p14="http://schemas.microsoft.com/office/powerpoint/2010/main" val="79442958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xmlns="" id="{E3CDED73-D302-4C87-9204-09E2034589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xmlns="" id="{58F6FAE2-B45F-4759-8ADC-8BD2B56713B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xmlns="" id="{C37B6A7A-6EC8-4CA8-B8A4-8146665E51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xmlns="" id="{9BD04765-7D44-40E0-A740-E0DD3865F4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3" name="TextBox 4">
            <a:extLst>
              <a:ext uri="{FF2B5EF4-FFF2-40B4-BE49-F238E27FC236}">
                <a16:creationId xmlns:a16="http://schemas.microsoft.com/office/drawing/2014/main" xmlns="" id="{84EB076C-B5D2-1E54-DB09-F0A9D6EDFB33}"/>
              </a:ext>
            </a:extLst>
          </p:cNvPr>
          <p:cNvGraphicFramePr/>
          <p:nvPr>
            <p:extLst>
              <p:ext uri="{D42A27DB-BD31-4B8C-83A1-F6EECF244321}">
                <p14:modId xmlns:p14="http://schemas.microsoft.com/office/powerpoint/2010/main" val="3910678129"/>
              </p:ext>
            </p:extLst>
          </p:nvPr>
        </p:nvGraphicFramePr>
        <p:xfrm>
          <a:off x="1066800" y="797705"/>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961128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xmlns="" id="{C2579DAE-C141-48DB-810E-C070C30081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3" name="Rectangle 1032">
            <a:extLst>
              <a:ext uri="{FF2B5EF4-FFF2-40B4-BE49-F238E27FC236}">
                <a16:creationId xmlns:a16="http://schemas.microsoft.com/office/drawing/2014/main" xmlns="" id="{02FD90C3-6350-4D5B-9738-6E94EDF30F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5" name="Rectangle 1034">
            <a:extLst>
              <a:ext uri="{FF2B5EF4-FFF2-40B4-BE49-F238E27FC236}">
                <a16:creationId xmlns:a16="http://schemas.microsoft.com/office/drawing/2014/main" xmlns="" id="{2C7211D9-E545-4D00-9874-641EC7C7BD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xmlns="" id="{5DBBC34A-8C43-4368-951E-A04EB7C00E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chemeClr val="bg1"/>
          </a:solidFill>
          <a:ln w="22225">
            <a:solidFill>
              <a:srgbClr val="FFF1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ank you Vectors &amp; Illustrations for Free Download | Freepik">
            <a:extLst>
              <a:ext uri="{FF2B5EF4-FFF2-40B4-BE49-F238E27FC236}">
                <a16:creationId xmlns:a16="http://schemas.microsoft.com/office/drawing/2014/main" xmlns="" id="{AD0C7983-E826-20A9-52DF-DE1E255CFB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468540" y="801793"/>
            <a:ext cx="5249332" cy="5249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31065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xmlns="" id="{C843AFC8-D8D0-4784-B08C-6324FA88E6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xmlns="" id="{854B1A56-8AFB-4D4F-8D98-1E832D6FFE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453478" y="0"/>
            <a:ext cx="4657389"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xmlns="" id="{7BBF8850-68FA-469A-2D89-7966BC4B1CEB}"/>
              </a:ext>
            </a:extLst>
          </p:cNvPr>
          <p:cNvSpPr/>
          <p:nvPr/>
        </p:nvSpPr>
        <p:spPr>
          <a:xfrm>
            <a:off x="1901163" y="1111753"/>
            <a:ext cx="3720353" cy="4634494"/>
          </a:xfrm>
          <a:prstGeom prst="rect">
            <a:avLst/>
          </a:prstGeom>
          <a:ln w="25400" cap="sq">
            <a:noFill/>
            <a:miter lim="800000"/>
          </a:ln>
        </p:spPr>
        <p:txBody>
          <a:bodyPr vert="horz" lIns="91440" tIns="45720" rIns="91440" bIns="45720" rtlCol="0" anchor="ctr">
            <a:normAutofit/>
          </a:bodyPr>
          <a:lstStyle/>
          <a:p>
            <a:pPr algn="ctr" defTabSz="914400">
              <a:lnSpc>
                <a:spcPct val="85000"/>
              </a:lnSpc>
              <a:spcBef>
                <a:spcPct val="0"/>
              </a:spcBef>
              <a:spcAft>
                <a:spcPts val="600"/>
              </a:spcAft>
              <a:buClr>
                <a:schemeClr val="accent1"/>
              </a:buClr>
            </a:pPr>
            <a:r>
              <a:rPr lang="en-US" sz="3200" b="0" cap="none" spc="-50" dirty="0">
                <a:ln w="0"/>
                <a:solidFill>
                  <a:srgbClr val="FFFFFF"/>
                </a:solidFill>
                <a:effectLst>
                  <a:outerShdw blurRad="38100" dist="19050" dir="2700000" algn="tl" rotWithShape="0">
                    <a:schemeClr val="dk1">
                      <a:alpha val="40000"/>
                    </a:schemeClr>
                  </a:outerShdw>
                </a:effectLst>
                <a:latin typeface="+mj-lt"/>
                <a:ea typeface="+mj-ea"/>
                <a:cs typeface="+mj-cs"/>
              </a:rPr>
              <a:t>Problem statement</a:t>
            </a:r>
          </a:p>
        </p:txBody>
      </p:sp>
      <p:sp>
        <p:nvSpPr>
          <p:cNvPr id="75" name="Rectangle 74">
            <a:extLst>
              <a:ext uri="{FF2B5EF4-FFF2-40B4-BE49-F238E27FC236}">
                <a16:creationId xmlns:a16="http://schemas.microsoft.com/office/drawing/2014/main" xmlns="" id="{F8E828FC-05B4-4BA4-92D3-3DF79D42D8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453478" cy="6858000"/>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68BE3B53-7368-56D7-D6BD-B5B4663329FA}"/>
              </a:ext>
            </a:extLst>
          </p:cNvPr>
          <p:cNvSpPr txBox="1"/>
          <p:nvPr/>
        </p:nvSpPr>
        <p:spPr>
          <a:xfrm>
            <a:off x="6570206" y="292608"/>
            <a:ext cx="5621794" cy="6272783"/>
          </a:xfrm>
          <a:prstGeom prst="rect">
            <a:avLst/>
          </a:prstGeom>
        </p:spPr>
        <p:txBody>
          <a:bodyPr vert="horz" lIns="0" tIns="45720" rIns="0" bIns="45720" rtlCol="0" anchor="ctr">
            <a:normAutofit/>
          </a:bodyPr>
          <a:lstStyle/>
          <a:p>
            <a:pPr algn="just"/>
            <a:r>
              <a:rPr lang="en-IN" dirty="0" smtClean="0"/>
              <a:t>TO HANDLE THE ENORMOUS NUMBER OF ROAD ACCIDENTS IN INDIA A PRECISE ANALYSIS IS REQUIRED. THIS ANALYSIS WILL BE DONE MORE DEEPLY TO DETERMINE THE INTENSITY OF ROAD ACCIDENTS BY USING DIFFERENT MACHINE LEARNING TECHNIQUES LIKE SUPERVISED LEARNING, UNSUPERVISED LEARNING, ETC.</a:t>
            </a:r>
            <a:r>
              <a:rPr lang="en-IN" dirty="0"/>
              <a:t> </a:t>
            </a:r>
            <a:r>
              <a:rPr lang="en-IN" dirty="0" smtClean="0"/>
              <a:t>MACHINE LEARNING IS AN EFFECTIVE TOOL THAT CAN BE USED TO EXAMINE DATA ON TRAFFIC ACCIDENTS AND SPOT TRENDS THAT ARE DIFFICULT TO SPOT WITH THE UNAIDED EYE. MACHINE LEARNING CAN HELP TO MAKE OUR ROADS SAFER BY IDENTIFYING THE FACTORS THAT CAUSE ACCIDENTS AND CREATING INTERVENTIONS TO ADDRESS THESE FACTORS.</a:t>
            </a:r>
            <a:endParaRPr lang="en-IN" dirty="0"/>
          </a:p>
        </p:txBody>
      </p:sp>
    </p:spTree>
    <p:extLst>
      <p:ext uri="{BB962C8B-B14F-4D97-AF65-F5344CB8AC3E}">
        <p14:creationId xmlns:p14="http://schemas.microsoft.com/office/powerpoint/2010/main" val="2738870004"/>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xmlns="" id="{87008D65-4C48-4CAB-8600-9F4C427CE6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3" name="Rectangle 1032">
            <a:extLst>
              <a:ext uri="{FF2B5EF4-FFF2-40B4-BE49-F238E27FC236}">
                <a16:creationId xmlns:a16="http://schemas.microsoft.com/office/drawing/2014/main" xmlns="" id="{9D286FC8-DD5D-4402-A2C0-8739BDAFEF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35" name="Straight Connector 1034">
            <a:extLst>
              <a:ext uri="{FF2B5EF4-FFF2-40B4-BE49-F238E27FC236}">
                <a16:creationId xmlns:a16="http://schemas.microsoft.com/office/drawing/2014/main" xmlns="" id="{5CC23917-FA20-4DBD-BA3C-868A3EA84DF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Why This Topic? | Special Education Resource Project | Vanderbilt University">
            <a:extLst>
              <a:ext uri="{FF2B5EF4-FFF2-40B4-BE49-F238E27FC236}">
                <a16:creationId xmlns:a16="http://schemas.microsoft.com/office/drawing/2014/main" xmlns="" id="{E6435B6F-F770-9887-BCAE-EC46C3676A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018" b="20599"/>
          <a:stretch/>
        </p:blipFill>
        <p:spPr bwMode="auto">
          <a:xfrm>
            <a:off x="-32" y="10"/>
            <a:ext cx="12192031" cy="4915066"/>
          </a:xfrm>
          <a:prstGeom prst="rect">
            <a:avLst/>
          </a:prstGeom>
          <a:noFill/>
          <a:extLst>
            <a:ext uri="{909E8E84-426E-40DD-AFC4-6F175D3DCCD1}">
              <a14:hiddenFill xmlns:a14="http://schemas.microsoft.com/office/drawing/2010/main">
                <a:solidFill>
                  <a:srgbClr val="FFFFFF"/>
                </a:solidFill>
              </a14:hiddenFill>
            </a:ext>
          </a:extLst>
        </p:spPr>
      </p:pic>
      <p:sp>
        <p:nvSpPr>
          <p:cNvPr id="1037" name="Rectangle 1036">
            <a:extLst>
              <a:ext uri="{FF2B5EF4-FFF2-40B4-BE49-F238E27FC236}">
                <a16:creationId xmlns:a16="http://schemas.microsoft.com/office/drawing/2014/main" xmlns="" id="{641B99F2-7904-4E8D-871E-2889D858E8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069AB241-46C2-057E-9BF9-26AFFDCB2C6A}"/>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a:solidFill>
                  <a:srgbClr val="FFFFFF"/>
                </a:solidFill>
              </a:rPr>
              <a:t>Why this topic</a:t>
            </a:r>
          </a:p>
        </p:txBody>
      </p:sp>
      <p:sp>
        <p:nvSpPr>
          <p:cNvPr id="1039" name="Rectangle 1038">
            <a:extLst>
              <a:ext uri="{FF2B5EF4-FFF2-40B4-BE49-F238E27FC236}">
                <a16:creationId xmlns:a16="http://schemas.microsoft.com/office/drawing/2014/main" xmlns="" id="{65B8B851-9639-4B29-9E80-42FDE755EC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4906176"/>
            <a:ext cx="12188952"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8" name="Picture 4">
            <a:extLst>
              <a:ext uri="{FF2B5EF4-FFF2-40B4-BE49-F238E27FC236}">
                <a16:creationId xmlns:a16="http://schemas.microsoft.com/office/drawing/2014/main" xmlns="" id="{CF4AFAE1-22EA-BC50-0F72-2FD9352BF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1467" y="4970027"/>
            <a:ext cx="2604448" cy="188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61327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C2579DAE-C141-48DB-810E-C070C30081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xmlns="" id="{02FD90C3-6350-4D5B-9738-6E94EDF30F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xmlns="" id="{41497DE5-0939-4D1D-9350-0C5E1B209C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5CCC70ED-6C63-4537-B7EB-51990D6C0A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B76E24C1-2968-40DC-A36E-F6B85F0F07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175E47C9-8BC1-A256-6977-58076806D2E6}"/>
              </a:ext>
            </a:extLst>
          </p:cNvPr>
          <p:cNvSpPr txBox="1"/>
          <p:nvPr/>
        </p:nvSpPr>
        <p:spPr>
          <a:xfrm>
            <a:off x="-650851" y="489204"/>
            <a:ext cx="6096000" cy="646331"/>
          </a:xfrm>
          <a:prstGeom prst="rect">
            <a:avLst/>
          </a:prstGeom>
          <a:noFill/>
        </p:spPr>
        <p:txBody>
          <a:bodyPr wrap="square">
            <a:spAutoFit/>
          </a:bodyPr>
          <a:lstStyle/>
          <a:p>
            <a:pPr algn="ctr"/>
            <a:r>
              <a:rPr lang="en-IN" dirty="0"/>
              <a:t>STATE/UT – WISE TRAFFIC ACCIDENTAL </a:t>
            </a:r>
          </a:p>
          <a:p>
            <a:pPr algn="ctr"/>
            <a:r>
              <a:rPr lang="en-IN" dirty="0"/>
              <a:t>DURING 2021</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xmlns="" id="{BE97874F-E816-4AB3-9FE4-3AFBF8162FC2}"/>
              </a:ext>
            </a:extLst>
          </p:cNvPr>
          <p:cNvSpPr/>
          <p:nvPr/>
        </p:nvSpPr>
        <p:spPr>
          <a:xfrm>
            <a:off x="-107933" y="1457"/>
            <a:ext cx="3647222" cy="369332"/>
          </a:xfrm>
          <a:prstGeom prst="rect">
            <a:avLst/>
          </a:prstGeom>
          <a:noFill/>
        </p:spPr>
        <p:txBody>
          <a:bodyPr wrap="squar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Map report</a:t>
            </a:r>
          </a:p>
        </p:txBody>
      </p:sp>
      <p:pic>
        <p:nvPicPr>
          <p:cNvPr id="23" name="Picture 22">
            <a:extLst>
              <a:ext uri="{FF2B5EF4-FFF2-40B4-BE49-F238E27FC236}">
                <a16:creationId xmlns:a16="http://schemas.microsoft.com/office/drawing/2014/main" xmlns="" id="{A387D2F5-1906-4DB6-4CB7-6C67A056F3FF}"/>
              </a:ext>
            </a:extLst>
          </p:cNvPr>
          <p:cNvPicPr>
            <a:picLocks noChangeAspect="1"/>
          </p:cNvPicPr>
          <p:nvPr/>
        </p:nvPicPr>
        <p:blipFill>
          <a:blip r:embed="rId2"/>
          <a:stretch>
            <a:fillRect/>
          </a:stretch>
        </p:blipFill>
        <p:spPr>
          <a:xfrm>
            <a:off x="560306" y="1189577"/>
            <a:ext cx="4884843" cy="4412362"/>
          </a:xfrm>
          <a:prstGeom prst="rect">
            <a:avLst/>
          </a:prstGeom>
        </p:spPr>
      </p:pic>
      <p:pic>
        <p:nvPicPr>
          <p:cNvPr id="25" name="Picture 24">
            <a:extLst>
              <a:ext uri="{FF2B5EF4-FFF2-40B4-BE49-F238E27FC236}">
                <a16:creationId xmlns:a16="http://schemas.microsoft.com/office/drawing/2014/main" xmlns="" id="{EA7E70FE-79D6-1F34-EA1F-72EDE5EBE4B3}"/>
              </a:ext>
            </a:extLst>
          </p:cNvPr>
          <p:cNvPicPr>
            <a:picLocks noChangeAspect="1"/>
          </p:cNvPicPr>
          <p:nvPr/>
        </p:nvPicPr>
        <p:blipFill>
          <a:blip r:embed="rId3"/>
          <a:stretch>
            <a:fillRect/>
          </a:stretch>
        </p:blipFill>
        <p:spPr>
          <a:xfrm>
            <a:off x="3539289" y="5311626"/>
            <a:ext cx="1325995" cy="990686"/>
          </a:xfrm>
          <a:prstGeom prst="rect">
            <a:avLst/>
          </a:prstGeom>
        </p:spPr>
      </p:pic>
      <p:pic>
        <p:nvPicPr>
          <p:cNvPr id="27" name="Picture 26">
            <a:extLst>
              <a:ext uri="{FF2B5EF4-FFF2-40B4-BE49-F238E27FC236}">
                <a16:creationId xmlns:a16="http://schemas.microsoft.com/office/drawing/2014/main" xmlns="" id="{505383FA-0BC0-8877-7A32-5CFCA0414AC5}"/>
              </a:ext>
            </a:extLst>
          </p:cNvPr>
          <p:cNvPicPr>
            <a:picLocks noChangeAspect="1"/>
          </p:cNvPicPr>
          <p:nvPr/>
        </p:nvPicPr>
        <p:blipFill>
          <a:blip r:embed="rId4"/>
          <a:stretch>
            <a:fillRect/>
          </a:stretch>
        </p:blipFill>
        <p:spPr>
          <a:xfrm>
            <a:off x="6604727" y="1374402"/>
            <a:ext cx="4138019" cy="4214225"/>
          </a:xfrm>
          <a:prstGeom prst="rect">
            <a:avLst/>
          </a:prstGeom>
        </p:spPr>
      </p:pic>
      <p:pic>
        <p:nvPicPr>
          <p:cNvPr id="29" name="Picture 28">
            <a:extLst>
              <a:ext uri="{FF2B5EF4-FFF2-40B4-BE49-F238E27FC236}">
                <a16:creationId xmlns:a16="http://schemas.microsoft.com/office/drawing/2014/main" xmlns="" id="{231326F8-69E2-68F4-5655-21E610A26C50}"/>
              </a:ext>
            </a:extLst>
          </p:cNvPr>
          <p:cNvPicPr>
            <a:picLocks noChangeAspect="1"/>
          </p:cNvPicPr>
          <p:nvPr/>
        </p:nvPicPr>
        <p:blipFill>
          <a:blip r:embed="rId5"/>
          <a:stretch>
            <a:fillRect/>
          </a:stretch>
        </p:blipFill>
        <p:spPr>
          <a:xfrm>
            <a:off x="10290458" y="5335443"/>
            <a:ext cx="1341236" cy="937341"/>
          </a:xfrm>
          <a:prstGeom prst="rect">
            <a:avLst/>
          </a:prstGeom>
        </p:spPr>
      </p:pic>
      <p:sp>
        <p:nvSpPr>
          <p:cNvPr id="30" name="Rectangle 29">
            <a:extLst>
              <a:ext uri="{FF2B5EF4-FFF2-40B4-BE49-F238E27FC236}">
                <a16:creationId xmlns:a16="http://schemas.microsoft.com/office/drawing/2014/main" xmlns="" id="{B79164DF-A7CE-ED0B-455B-19F03728130C}"/>
              </a:ext>
            </a:extLst>
          </p:cNvPr>
          <p:cNvSpPr/>
          <p:nvPr/>
        </p:nvSpPr>
        <p:spPr>
          <a:xfrm>
            <a:off x="6119319" y="585216"/>
            <a:ext cx="5108834" cy="584775"/>
          </a:xfrm>
          <a:prstGeom prst="rect">
            <a:avLst/>
          </a:prstGeom>
          <a:noFill/>
        </p:spPr>
        <p:txBody>
          <a:bodyPr wrap="square" lIns="91440" tIns="45720" rIns="91440" bIns="45720">
            <a:spAutoFit/>
          </a:bodyPr>
          <a:lstStyle/>
          <a:p>
            <a:pPr algn="ctr"/>
            <a:r>
              <a:rPr lang="en-IN" sz="1600" dirty="0"/>
              <a:t>STATE/UT – WISE TRAFFIC ACCIDENT DEATHS DURING 2021</a:t>
            </a:r>
            <a:endParaRPr lang="en-US"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630163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xmlns="" id="{C2579DAE-C141-48DB-810E-C070C30081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xmlns="" id="{02FD90C3-6350-4D5B-9738-6E94EDF30F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xmlns="" id="{41497DE5-0939-4D1D-9350-0C5E1B209C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xmlns="" id="{5CCC70ED-6C63-4537-B7EB-51990D6C0A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xmlns="" id="{B76E24C1-2968-40DC-A36E-F6B85F0F07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F0E2286A-7A49-46AC-1E56-05805E8106AE}"/>
              </a:ext>
            </a:extLst>
          </p:cNvPr>
          <p:cNvPicPr>
            <a:picLocks noChangeAspect="1"/>
          </p:cNvPicPr>
          <p:nvPr/>
        </p:nvPicPr>
        <p:blipFill>
          <a:blip r:embed="rId2"/>
          <a:stretch>
            <a:fillRect/>
          </a:stretch>
        </p:blipFill>
        <p:spPr>
          <a:xfrm>
            <a:off x="2683616" y="905933"/>
            <a:ext cx="6856772" cy="5039728"/>
          </a:xfrm>
          <a:prstGeom prst="rect">
            <a:avLst/>
          </a:prstGeom>
        </p:spPr>
      </p:pic>
    </p:spTree>
    <p:extLst>
      <p:ext uri="{BB962C8B-B14F-4D97-AF65-F5344CB8AC3E}">
        <p14:creationId xmlns:p14="http://schemas.microsoft.com/office/powerpoint/2010/main" val="4097851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26" name="Picture 2" descr="Chapter 03: Ideate – Design Thinking">
            <a:extLst>
              <a:ext uri="{FF2B5EF4-FFF2-40B4-BE49-F238E27FC236}">
                <a16:creationId xmlns:a16="http://schemas.microsoft.com/office/drawing/2014/main" xmlns="" id="{57077A8E-7D3E-C01F-14FA-C07A92959BF4}"/>
              </a:ext>
            </a:extLst>
          </p:cNvPr>
          <p:cNvPicPr>
            <a:picLocks noChangeAspect="1" noChangeArrowheads="1"/>
          </p:cNvPicPr>
          <p:nvPr/>
        </p:nvPicPr>
        <p:blipFill rotWithShape="1">
          <a:blip r:embed="rId2">
            <a:duotone>
              <a:schemeClr val="bg2">
                <a:shade val="45000"/>
                <a:satMod val="135000"/>
              </a:schemeClr>
              <a:prstClr val="white"/>
            </a:duotone>
            <a:alphaModFix amt="35000"/>
            <a:extLst>
              <a:ext uri="{28A0092B-C50C-407E-A947-70E740481C1C}">
                <a14:useLocalDpi xmlns:a14="http://schemas.microsoft.com/office/drawing/2010/main" val="0"/>
              </a:ext>
            </a:extLst>
          </a:blip>
          <a:srcRect l="6863" r="4248"/>
          <a:stretch/>
        </p:blipFill>
        <p:spPr bwMode="auto">
          <a:xfrm>
            <a:off x="0" y="10"/>
            <a:ext cx="12191980"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3134" name="Straight Connector 3127">
            <a:extLst>
              <a:ext uri="{FF2B5EF4-FFF2-40B4-BE49-F238E27FC236}">
                <a16:creationId xmlns:a16="http://schemas.microsoft.com/office/drawing/2014/main" xmlns="" id="{8D46104E-653E-4816-AAEB-4211685E41E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93532" y="1737845"/>
            <a:ext cx="99669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xmlns="" id="{21614504-25EC-427C-3145-E4EB09AEA897}"/>
              </a:ext>
            </a:extLst>
          </p:cNvPr>
          <p:cNvSpPr/>
          <p:nvPr/>
        </p:nvSpPr>
        <p:spPr>
          <a:xfrm>
            <a:off x="1097280" y="286603"/>
            <a:ext cx="10058400"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spc="-50">
                <a:solidFill>
                  <a:schemeClr val="tx1">
                    <a:lumMod val="75000"/>
                    <a:lumOff val="25000"/>
                  </a:schemeClr>
                </a:solidFill>
                <a:latin typeface="+mj-lt"/>
                <a:ea typeface="+mj-ea"/>
                <a:cs typeface="+mj-cs"/>
              </a:rPr>
              <a:t>What’s our solution</a:t>
            </a:r>
          </a:p>
        </p:txBody>
      </p:sp>
      <p:sp>
        <p:nvSpPr>
          <p:cNvPr id="4" name="TextBox 3">
            <a:extLst>
              <a:ext uri="{FF2B5EF4-FFF2-40B4-BE49-F238E27FC236}">
                <a16:creationId xmlns:a16="http://schemas.microsoft.com/office/drawing/2014/main" xmlns="" id="{8F2CC0DC-EE1D-61E7-E5CD-87FF4BBA0177}"/>
              </a:ext>
            </a:extLst>
          </p:cNvPr>
          <p:cNvSpPr txBox="1"/>
          <p:nvPr/>
        </p:nvSpPr>
        <p:spPr>
          <a:xfrm>
            <a:off x="1729578" y="2023952"/>
            <a:ext cx="10264626" cy="4230543"/>
          </a:xfrm>
          <a:prstGeom prst="rect">
            <a:avLst/>
          </a:prstGeom>
        </p:spPr>
        <p:txBody>
          <a:bodyPr vert="horz" lIns="0" tIns="45720" rIns="0" bIns="45720" rtlCol="0">
            <a:normAutofit lnSpcReduction="10000"/>
          </a:bodyPr>
          <a:lstStyle/>
          <a:p>
            <a:pPr algn="just"/>
            <a:r>
              <a:rPr lang="en-IN" sz="2800" dirty="0"/>
              <a:t>An ML-powered web app that predicts accident severity based on the current conditions. It is trained with 25 Thousand accident records over 2010-2021. More data means greater accuracy. The purpose of such a model is to be able to predict accidents based on the conditions that will be more prone to accidents, and therefore take preventive measures. We will even try to locate more precisely future accidents in order to provide faster care and precautionary service.</a:t>
            </a:r>
          </a:p>
          <a:p>
            <a:pPr algn="just"/>
            <a:r>
              <a:rPr lang="en-IN" sz="2800" dirty="0"/>
              <a:t>We will train our model with multiple algorithms and only choose the best one with high accuracy. This will ensure that our model is as accurate as possible and can provide the most accurate predictions.</a:t>
            </a:r>
          </a:p>
          <a:p>
            <a:pPr defTabSz="914400">
              <a:lnSpc>
                <a:spcPct val="90000"/>
              </a:lnSpc>
              <a:spcAft>
                <a:spcPts val="600"/>
              </a:spcAft>
              <a:buClr>
                <a:schemeClr val="accent1"/>
              </a:buClr>
              <a:buFont typeface="Calibri" panose="020F0502020204030204" pitchFamily="34" charset="0"/>
            </a:pPr>
            <a:endParaRPr lang="en-US" sz="2800" b="1" dirty="0">
              <a:solidFill>
                <a:schemeClr val="tx1">
                  <a:lumMod val="75000"/>
                  <a:lumOff val="25000"/>
                </a:schemeClr>
              </a:solidFill>
            </a:endParaRPr>
          </a:p>
        </p:txBody>
      </p:sp>
      <p:sp>
        <p:nvSpPr>
          <p:cNvPr id="3135" name="Rectangle 3129">
            <a:extLst>
              <a:ext uri="{FF2B5EF4-FFF2-40B4-BE49-F238E27FC236}">
                <a16:creationId xmlns:a16="http://schemas.microsoft.com/office/drawing/2014/main" xmlns="" id="{A35B60BD-D465-494B-94F6-885E5E29BA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36" name="Rectangle 3131">
            <a:extLst>
              <a:ext uri="{FF2B5EF4-FFF2-40B4-BE49-F238E27FC236}">
                <a16:creationId xmlns:a16="http://schemas.microsoft.com/office/drawing/2014/main" xmlns="" id="{130CC877-DB14-4DAD-BD23-63D3E97ED3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7281235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1CF5B6-DF08-0967-67B8-9FFBDCFB9F10}"/>
              </a:ext>
            </a:extLst>
          </p:cNvPr>
          <p:cNvSpPr>
            <a:spLocks noGrp="1"/>
          </p:cNvSpPr>
          <p:nvPr>
            <p:ph type="title"/>
          </p:nvPr>
        </p:nvSpPr>
        <p:spPr>
          <a:xfrm>
            <a:off x="1097280" y="286603"/>
            <a:ext cx="10058400" cy="1450757"/>
          </a:xfrm>
        </p:spPr>
        <p:txBody>
          <a:bodyPr>
            <a:normAutofit/>
          </a:bodyPr>
          <a:lstStyle/>
          <a:p>
            <a:r>
              <a:rPr lang="en-US"/>
              <a:t>Objective</a:t>
            </a:r>
            <a:endParaRPr lang="en-IN"/>
          </a:p>
        </p:txBody>
      </p:sp>
      <p:graphicFrame>
        <p:nvGraphicFramePr>
          <p:cNvPr id="5" name="Content Placeholder 2">
            <a:extLst>
              <a:ext uri="{FF2B5EF4-FFF2-40B4-BE49-F238E27FC236}">
                <a16:creationId xmlns:a16="http://schemas.microsoft.com/office/drawing/2014/main" xmlns="" id="{6DF7A8D0-E91B-1C7B-D852-D404D95228AB}"/>
              </a:ext>
            </a:extLst>
          </p:cNvPr>
          <p:cNvGraphicFramePr>
            <a:graphicFrameLocks noGrp="1"/>
          </p:cNvGraphicFramePr>
          <p:nvPr>
            <p:ph idx="1"/>
            <p:extLst>
              <p:ext uri="{D42A27DB-BD31-4B8C-83A1-F6EECF244321}">
                <p14:modId xmlns:p14="http://schemas.microsoft.com/office/powerpoint/2010/main" val="2837503412"/>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1796704"/>
      </p:ext>
    </p:extLst>
  </p:cSld>
  <p:clrMapOvr>
    <a:masterClrMapping/>
  </p:clrMapOvr>
  <p:transition spd="slow">
    <p:wipe/>
  </p:transition>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500</TotalTime>
  <Words>1147</Words>
  <Application>Microsoft Office PowerPoint</Application>
  <PresentationFormat>Widescreen</PresentationFormat>
  <Paragraphs>95</Paragraphs>
  <Slides>30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Arial</vt:lpstr>
      <vt:lpstr>Calibri</vt:lpstr>
      <vt:lpstr>Calibri Light</vt:lpstr>
      <vt:lpstr>Ink Free</vt:lpstr>
      <vt:lpstr>Retrospect</vt:lpstr>
      <vt:lpstr>PowerPoint Presentation</vt:lpstr>
      <vt:lpstr>TABLE OF CONTENTS </vt:lpstr>
      <vt:lpstr>PowerPoint Presentation</vt:lpstr>
      <vt:lpstr>PowerPoint Presentation</vt:lpstr>
      <vt:lpstr>Why this topic</vt:lpstr>
      <vt:lpstr>PowerPoint Presentation</vt:lpstr>
      <vt:lpstr>PowerPoint Presentation</vt:lpstr>
      <vt:lpstr>PowerPoint Presentation</vt:lpstr>
      <vt:lpstr>Objective</vt:lpstr>
      <vt:lpstr>ASSUMPTIONS AND DEPENDENCIES</vt:lpstr>
      <vt:lpstr>PowerPoint Presentation</vt:lpstr>
      <vt:lpstr>Data Mining:</vt:lpstr>
      <vt:lpstr>FEATURE SELECTION: </vt:lpstr>
      <vt:lpstr>PowerPoint Presentation</vt:lpstr>
      <vt:lpstr>PowerPoint Presentation</vt:lpstr>
      <vt:lpstr>Type of Vehicle</vt:lpstr>
      <vt:lpstr>Time</vt:lpstr>
      <vt:lpstr>Weather </vt:lpstr>
      <vt:lpstr>LOCATION</vt:lpstr>
      <vt:lpstr>Age group involved in Accident</vt:lpstr>
      <vt:lpstr>Road condition Analysis</vt:lpstr>
      <vt:lpstr>System architecture</vt:lpstr>
      <vt:lpstr>PowerPoint Presentation</vt:lpstr>
      <vt:lpstr>PowerPoint Presentation</vt:lpstr>
      <vt:lpstr>PowerPoint Presentation</vt:lpstr>
      <vt:lpstr>Use case diagram</vt:lpstr>
      <vt:lpstr>PowerPoint Presentation</vt:lpstr>
      <vt:lpstr>Future of this Project and improvement</vt:lpstr>
      <vt:lpstr>References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Shivansh Gautam</dc:creator>
  <cp:lastModifiedBy>Microsoft account</cp:lastModifiedBy>
  <cp:revision>55</cp:revision>
  <dcterms:created xsi:type="dcterms:W3CDTF">2022-11-20T16:59:04Z</dcterms:created>
  <dcterms:modified xsi:type="dcterms:W3CDTF">2023-05-26T23:29:14Z</dcterms:modified>
</cp:coreProperties>
</file>